
<file path=[Content_Types].xml><?xml version="1.0" encoding="utf-8"?>
<Types xmlns="http://schemas.openxmlformats.org/package/2006/content-types">
  <Default Extension="fntdata" ContentType="application/x-fontdata"/>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1417" r:id="rId2"/>
    <p:sldId id="1401" r:id="rId3"/>
    <p:sldId id="1356" r:id="rId4"/>
    <p:sldId id="1387" r:id="rId5"/>
    <p:sldId id="1388" r:id="rId6"/>
    <p:sldId id="1393" r:id="rId7"/>
    <p:sldId id="1394" r:id="rId8"/>
    <p:sldId id="1392" r:id="rId9"/>
    <p:sldId id="1395" r:id="rId10"/>
    <p:sldId id="1400" r:id="rId11"/>
    <p:sldId id="1429" r:id="rId12"/>
    <p:sldId id="1435" r:id="rId13"/>
    <p:sldId id="1432" r:id="rId14"/>
    <p:sldId id="1421" r:id="rId15"/>
    <p:sldId id="1431" r:id="rId16"/>
    <p:sldId id="1430" r:id="rId17"/>
    <p:sldId id="1424" r:id="rId18"/>
    <p:sldId id="1427" r:id="rId19"/>
    <p:sldId id="1428" r:id="rId20"/>
    <p:sldId id="1422" r:id="rId21"/>
    <p:sldId id="1434" r:id="rId22"/>
    <p:sldId id="1425" r:id="rId23"/>
    <p:sldId id="1426" r:id="rId24"/>
    <p:sldId id="1419" r:id="rId25"/>
    <p:sldId id="1423" r:id="rId26"/>
    <p:sldId id="1420" r:id="rId27"/>
    <p:sldId id="1358" r:id="rId28"/>
    <p:sldId id="1345" r:id="rId29"/>
  </p:sldIdLst>
  <p:sldSz cx="12192000" cy="6858000"/>
  <p:notesSz cx="6858000" cy="9144000"/>
  <p:embeddedFontLs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FFC000"/>
    <a:srgbClr val="00B050"/>
    <a:srgbClr val="752B29"/>
    <a:srgbClr val="CA6A68"/>
    <a:srgbClr val="F20000"/>
    <a:srgbClr val="C00000"/>
    <a:srgbClr val="7030A0"/>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53" autoAdjust="0"/>
    <p:restoredTop sz="96287" autoAdjust="0"/>
  </p:normalViewPr>
  <p:slideViewPr>
    <p:cSldViewPr snapToGrid="0">
      <p:cViewPr varScale="1">
        <p:scale>
          <a:sx n="68" d="100"/>
          <a:sy n="68" d="100"/>
        </p:scale>
        <p:origin x="60" y="684"/>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1AC1-02D3-4C5E-9654-FFA6C2957A1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69A4784-5C01-43C9-B91A-96DF8ADC94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194247-BC42-4328-8413-83521F59B042}"/>
              </a:ext>
            </a:extLst>
          </p:cNvPr>
          <p:cNvSpPr>
            <a:spLocks noGrp="1"/>
          </p:cNvSpPr>
          <p:nvPr>
            <p:ph type="dt" sz="half" idx="10"/>
          </p:nvPr>
        </p:nvSpPr>
        <p:spPr/>
        <p:txBody>
          <a:bodyPr/>
          <a:lstStyle/>
          <a:p>
            <a:fld id="{E26637EB-BB7F-437B-9865-5E3C9C525F73}" type="datetimeFigureOut">
              <a:rPr lang="en-AU" smtClean="0"/>
              <a:t>31/05/2023</a:t>
            </a:fld>
            <a:endParaRPr lang="en-AU"/>
          </a:p>
        </p:txBody>
      </p:sp>
      <p:sp>
        <p:nvSpPr>
          <p:cNvPr id="5" name="Footer Placeholder 4">
            <a:extLst>
              <a:ext uri="{FF2B5EF4-FFF2-40B4-BE49-F238E27FC236}">
                <a16:creationId xmlns:a16="http://schemas.microsoft.com/office/drawing/2014/main" id="{2F75D9B9-1EC9-4F02-ADED-6AE22D56CF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2560454-7CBD-43C4-996E-4B276F0DFDC5}"/>
              </a:ext>
            </a:extLst>
          </p:cNvPr>
          <p:cNvSpPr>
            <a:spLocks noGrp="1"/>
          </p:cNvSpPr>
          <p:nvPr>
            <p:ph type="sldNum" sz="quarter" idx="12"/>
          </p:nvPr>
        </p:nvSpPr>
        <p:spPr/>
        <p:txBody>
          <a:bodyPr/>
          <a:lstStyle/>
          <a:p>
            <a:fld id="{67997650-53C1-4C34-A533-F94D2842B550}" type="slidenum">
              <a:rPr lang="en-AU" smtClean="0"/>
              <a:t>‹#›</a:t>
            </a:fld>
            <a:endParaRPr lang="en-AU"/>
          </a:p>
        </p:txBody>
      </p:sp>
    </p:spTree>
    <p:extLst>
      <p:ext uri="{BB962C8B-B14F-4D97-AF65-F5344CB8AC3E}">
        <p14:creationId xmlns:p14="http://schemas.microsoft.com/office/powerpoint/2010/main" val="3909704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7834B-4FD8-4E09-9A58-2E49C53D5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EDEB82D-5863-1BEA-79B8-D2527BD463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06DBE3D-9CBB-FD57-D9FA-CD3DA7194958}"/>
              </a:ext>
            </a:extLst>
          </p:cNvPr>
          <p:cNvSpPr>
            <a:spLocks noGrp="1"/>
          </p:cNvSpPr>
          <p:nvPr>
            <p:ph type="dt" sz="half" idx="10"/>
          </p:nvPr>
        </p:nvSpPr>
        <p:spPr/>
        <p:txBody>
          <a:bodyPr/>
          <a:lstStyle/>
          <a:p>
            <a:fld id="{27B31990-4174-409B-93E8-4CEB4900912C}" type="datetimeFigureOut">
              <a:rPr lang="en-GB" smtClean="0"/>
              <a:t>31/05/2023</a:t>
            </a:fld>
            <a:endParaRPr lang="en-GB"/>
          </a:p>
        </p:txBody>
      </p:sp>
      <p:sp>
        <p:nvSpPr>
          <p:cNvPr id="5" name="Footer Placeholder 4">
            <a:extLst>
              <a:ext uri="{FF2B5EF4-FFF2-40B4-BE49-F238E27FC236}">
                <a16:creationId xmlns:a16="http://schemas.microsoft.com/office/drawing/2014/main" id="{03875FF5-44BF-7471-B9CF-E0BC10D0D1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A18F492-EAE0-E8A1-B7C9-1C621076BF76}"/>
              </a:ext>
            </a:extLst>
          </p:cNvPr>
          <p:cNvSpPr>
            <a:spLocks noGrp="1"/>
          </p:cNvSpPr>
          <p:nvPr>
            <p:ph type="sldNum" sz="quarter" idx="12"/>
          </p:nvPr>
        </p:nvSpPr>
        <p:spPr/>
        <p:txBody>
          <a:bodyPr/>
          <a:lstStyle/>
          <a:p>
            <a:fld id="{5F8A6110-42C0-40A8-A02E-414F56F84266}" type="slidenum">
              <a:rPr lang="en-GB" smtClean="0"/>
              <a:t>‹#›</a:t>
            </a:fld>
            <a:endParaRPr lang="en-GB"/>
          </a:p>
        </p:txBody>
      </p:sp>
    </p:spTree>
    <p:extLst>
      <p:ext uri="{BB962C8B-B14F-4D97-AF65-F5344CB8AC3E}">
        <p14:creationId xmlns:p14="http://schemas.microsoft.com/office/powerpoint/2010/main" val="268249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5" r:id="rId3"/>
    <p:sldLayoutId id="2147483656" r:id="rId4"/>
    <p:sldLayoutId id="2147483657" r:id="rId5"/>
    <p:sldLayoutId id="2147483658" r:id="rId6"/>
    <p:sldLayoutId id="2147483660" r:id="rId7"/>
    <p:sldLayoutId id="214748366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Hopfield_network"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F24E515B-C400-7F11-5CFE-FD110AA2587A}"/>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D7C572D9-0052-D0E9-6373-339CF6CFA5BC}"/>
              </a:ext>
            </a:extLst>
          </p:cNvPr>
          <p:cNvSpPr txBox="1"/>
          <p:nvPr/>
        </p:nvSpPr>
        <p:spPr>
          <a:xfrm>
            <a:off x="1025483" y="2230008"/>
            <a:ext cx="5917184" cy="1938992"/>
          </a:xfrm>
          <a:prstGeom prst="rect">
            <a:avLst/>
          </a:prstGeom>
          <a:noFill/>
        </p:spPr>
        <p:txBody>
          <a:bodyPr wrap="square" rtlCol="0">
            <a:spAutoFit/>
          </a:bodyPr>
          <a:lstStyle/>
          <a:p>
            <a:r>
              <a:rPr lang="en-US" sz="4000" b="1" dirty="0">
                <a:solidFill>
                  <a:schemeClr val="bg1"/>
                </a:solidFill>
              </a:rPr>
              <a:t>Current state of AI and where we are going with PMLG</a:t>
            </a:r>
            <a:endParaRPr lang="en-GB" sz="4000" b="1" dirty="0">
              <a:solidFill>
                <a:schemeClr val="bg1"/>
              </a:solidFill>
            </a:endParaRPr>
          </a:p>
        </p:txBody>
      </p:sp>
      <p:sp>
        <p:nvSpPr>
          <p:cNvPr id="2" name="TextBox 1">
            <a:extLst>
              <a:ext uri="{FF2B5EF4-FFF2-40B4-BE49-F238E27FC236}">
                <a16:creationId xmlns:a16="http://schemas.microsoft.com/office/drawing/2014/main" id="{B111BA55-4D49-4063-6F1C-A8AAFA3AC8F4}"/>
              </a:ext>
            </a:extLst>
          </p:cNvPr>
          <p:cNvSpPr txBox="1"/>
          <p:nvPr/>
        </p:nvSpPr>
        <p:spPr>
          <a:xfrm>
            <a:off x="1025483" y="531565"/>
            <a:ext cx="8045139" cy="707886"/>
          </a:xfrm>
          <a:prstGeom prst="rect">
            <a:avLst/>
          </a:prstGeom>
          <a:noFill/>
        </p:spPr>
        <p:txBody>
          <a:bodyPr wrap="square" rtlCol="0">
            <a:spAutoFit/>
          </a:bodyPr>
          <a:lstStyle/>
          <a:p>
            <a:r>
              <a:rPr lang="en-US" sz="4000" b="1" dirty="0">
                <a:solidFill>
                  <a:schemeClr val="bg1"/>
                </a:solidFill>
              </a:rPr>
              <a:t>Perth Machine Learning Group</a:t>
            </a:r>
            <a:endParaRPr lang="en-GB" sz="4000" b="1" dirty="0">
              <a:solidFill>
                <a:schemeClr val="bg1"/>
              </a:solidFill>
            </a:endParaRPr>
          </a:p>
        </p:txBody>
      </p:sp>
      <p:sp>
        <p:nvSpPr>
          <p:cNvPr id="3" name="TextBox 2">
            <a:extLst>
              <a:ext uri="{FF2B5EF4-FFF2-40B4-BE49-F238E27FC236}">
                <a16:creationId xmlns:a16="http://schemas.microsoft.com/office/drawing/2014/main" id="{A889448E-FD26-5BA1-D35C-79CD0A6B94D7}"/>
              </a:ext>
            </a:extLst>
          </p:cNvPr>
          <p:cNvSpPr txBox="1"/>
          <p:nvPr/>
        </p:nvSpPr>
        <p:spPr>
          <a:xfrm>
            <a:off x="1025483" y="4805614"/>
            <a:ext cx="1326004" cy="707886"/>
          </a:xfrm>
          <a:prstGeom prst="rect">
            <a:avLst/>
          </a:prstGeom>
          <a:noFill/>
        </p:spPr>
        <p:txBody>
          <a:bodyPr wrap="none" rtlCol="0">
            <a:spAutoFit/>
          </a:bodyPr>
          <a:lstStyle/>
          <a:p>
            <a:r>
              <a:rPr lang="en-US" sz="4000" b="1" dirty="0">
                <a:solidFill>
                  <a:schemeClr val="bg1"/>
                </a:solidFill>
              </a:rPr>
              <a:t>2023</a:t>
            </a:r>
            <a:endParaRPr lang="en-GB" sz="4000" b="1" dirty="0">
              <a:solidFill>
                <a:schemeClr val="bg1"/>
              </a:solidFill>
            </a:endParaRPr>
          </a:p>
        </p:txBody>
      </p:sp>
    </p:spTree>
    <p:extLst>
      <p:ext uri="{BB962C8B-B14F-4D97-AF65-F5344CB8AC3E}">
        <p14:creationId xmlns:p14="http://schemas.microsoft.com/office/powerpoint/2010/main" val="3416363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BDEC83C-F003-E08F-8555-2299235FFF92}"/>
              </a:ext>
            </a:extLst>
          </p:cNvPr>
          <p:cNvSpPr/>
          <p:nvPr/>
        </p:nvSpPr>
        <p:spPr>
          <a:xfrm rot="1025341">
            <a:off x="478056" y="3338777"/>
            <a:ext cx="218645" cy="218645"/>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FC4546B-10CB-BAF3-60B6-BB2DDD8C0356}"/>
              </a:ext>
            </a:extLst>
          </p:cNvPr>
          <p:cNvSpPr/>
          <p:nvPr/>
        </p:nvSpPr>
        <p:spPr>
          <a:xfrm rot="260335">
            <a:off x="824810" y="3767301"/>
            <a:ext cx="218645" cy="218645"/>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E74A880-9094-AA1B-48A7-C2DDB81D2CEA}"/>
              </a:ext>
            </a:extLst>
          </p:cNvPr>
          <p:cNvSpPr/>
          <p:nvPr/>
        </p:nvSpPr>
        <p:spPr>
          <a:xfrm rot="20993144">
            <a:off x="1244791" y="3433421"/>
            <a:ext cx="218645" cy="218645"/>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E9D1198-099F-CE8F-DB79-42258FE29BE6}"/>
              </a:ext>
            </a:extLst>
          </p:cNvPr>
          <p:cNvSpPr/>
          <p:nvPr/>
        </p:nvSpPr>
        <p:spPr>
          <a:xfrm rot="260335">
            <a:off x="875056" y="3150264"/>
            <a:ext cx="218645" cy="218645"/>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4C007207-2425-1B2E-8A2D-4624E7E6C0D1}"/>
              </a:ext>
            </a:extLst>
          </p:cNvPr>
          <p:cNvCxnSpPr>
            <a:cxnSpLocks/>
            <a:stCxn id="4" idx="7"/>
            <a:endCxn id="7" idx="3"/>
          </p:cNvCxnSpPr>
          <p:nvPr/>
        </p:nvCxnSpPr>
        <p:spPr>
          <a:xfrm flipV="1">
            <a:off x="683984" y="3330820"/>
            <a:ext cx="217465" cy="66106"/>
          </a:xfrm>
          <a:prstGeom prst="straightConnector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06A439-A75D-B8A6-9BAF-D8031066BBE8}"/>
              </a:ext>
            </a:extLst>
          </p:cNvPr>
          <p:cNvCxnSpPr>
            <a:cxnSpLocks/>
            <a:stCxn id="6" idx="1"/>
            <a:endCxn id="7" idx="5"/>
          </p:cNvCxnSpPr>
          <p:nvPr/>
        </p:nvCxnSpPr>
        <p:spPr>
          <a:xfrm flipH="1" flipV="1">
            <a:off x="1055612" y="3342517"/>
            <a:ext cx="208825" cy="13770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477F0F-3D05-7E2B-2B8C-41D02391748E}"/>
              </a:ext>
            </a:extLst>
          </p:cNvPr>
          <p:cNvCxnSpPr>
            <a:cxnSpLocks/>
            <a:stCxn id="5" idx="0"/>
            <a:endCxn id="7" idx="4"/>
          </p:cNvCxnSpPr>
          <p:nvPr/>
        </p:nvCxnSpPr>
        <p:spPr>
          <a:xfrm flipV="1">
            <a:off x="942403" y="3368596"/>
            <a:ext cx="33705" cy="39901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9119131-AC30-5070-9BAF-29A52FE659F9}"/>
              </a:ext>
            </a:extLst>
          </p:cNvPr>
          <p:cNvSpPr/>
          <p:nvPr/>
        </p:nvSpPr>
        <p:spPr>
          <a:xfrm rot="16692652">
            <a:off x="1301146" y="2768132"/>
            <a:ext cx="218645" cy="218645"/>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E0DA7DE6-44E8-2A68-01C9-809A4D40C001}"/>
              </a:ext>
            </a:extLst>
          </p:cNvPr>
          <p:cNvCxnSpPr>
            <a:cxnSpLocks/>
            <a:stCxn id="18" idx="1"/>
            <a:endCxn id="7" idx="7"/>
          </p:cNvCxnSpPr>
          <p:nvPr/>
        </p:nvCxnSpPr>
        <p:spPr>
          <a:xfrm flipH="1">
            <a:off x="1067309" y="2942925"/>
            <a:ext cx="255609" cy="24542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A3A231C-3EED-78C4-7B4F-383538D7EA5F}"/>
              </a:ext>
            </a:extLst>
          </p:cNvPr>
          <p:cNvSpPr/>
          <p:nvPr/>
        </p:nvSpPr>
        <p:spPr>
          <a:xfrm rot="19045926">
            <a:off x="1586390" y="3439399"/>
            <a:ext cx="218645" cy="218645"/>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B56610A8-6E79-3B1F-D9AC-9719BC337F56}"/>
              </a:ext>
            </a:extLst>
          </p:cNvPr>
          <p:cNvCxnSpPr>
            <a:cxnSpLocks/>
            <a:stCxn id="25" idx="1"/>
            <a:endCxn id="6" idx="6"/>
          </p:cNvCxnSpPr>
          <p:nvPr/>
        </p:nvCxnSpPr>
        <p:spPr>
          <a:xfrm flipH="1" flipV="1">
            <a:off x="1461737" y="3523545"/>
            <a:ext cx="124752" cy="2053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6C71EB0-C486-2061-2C21-E4AB79298440}"/>
              </a:ext>
            </a:extLst>
          </p:cNvPr>
          <p:cNvSpPr/>
          <p:nvPr/>
        </p:nvSpPr>
        <p:spPr>
          <a:xfrm rot="224574">
            <a:off x="1424961" y="3898734"/>
            <a:ext cx="218645" cy="218645"/>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441E410-C77F-9060-A7C1-E6D073C058E7}"/>
              </a:ext>
            </a:extLst>
          </p:cNvPr>
          <p:cNvCxnSpPr>
            <a:cxnSpLocks/>
            <a:stCxn id="27" idx="1"/>
            <a:endCxn id="6" idx="4"/>
          </p:cNvCxnSpPr>
          <p:nvPr/>
        </p:nvCxnSpPr>
        <p:spPr>
          <a:xfrm flipH="1" flipV="1">
            <a:off x="1373312" y="3650367"/>
            <a:ext cx="88881" cy="27550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5EE4901-4CC1-A247-5C9F-0472F6DBDF7B}"/>
              </a:ext>
            </a:extLst>
          </p:cNvPr>
          <p:cNvSpPr/>
          <p:nvPr/>
        </p:nvSpPr>
        <p:spPr>
          <a:xfrm rot="3369964">
            <a:off x="1117969" y="3935460"/>
            <a:ext cx="218645" cy="218645"/>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A8EB14B8-2DF4-B233-A04F-E3DB56337806}"/>
              </a:ext>
            </a:extLst>
          </p:cNvPr>
          <p:cNvCxnSpPr>
            <a:cxnSpLocks/>
            <a:stCxn id="29" idx="1"/>
            <a:endCxn id="6" idx="3"/>
          </p:cNvCxnSpPr>
          <p:nvPr/>
        </p:nvCxnSpPr>
        <p:spPr>
          <a:xfrm flipV="1">
            <a:off x="1248462" y="3632420"/>
            <a:ext cx="43125" cy="30510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CA4D0DC8-CE70-9E32-4A89-517562AAF4B4}"/>
              </a:ext>
            </a:extLst>
          </p:cNvPr>
          <p:cNvSpPr/>
          <p:nvPr/>
        </p:nvSpPr>
        <p:spPr>
          <a:xfrm rot="2172653">
            <a:off x="1316362" y="3135459"/>
            <a:ext cx="218645" cy="218645"/>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Connector 47">
            <a:extLst>
              <a:ext uri="{FF2B5EF4-FFF2-40B4-BE49-F238E27FC236}">
                <a16:creationId xmlns:a16="http://schemas.microsoft.com/office/drawing/2014/main" id="{6E90CA9C-3A64-2E47-4B80-6EC9FD783EAE}"/>
              </a:ext>
            </a:extLst>
          </p:cNvPr>
          <p:cNvCxnSpPr>
            <a:cxnSpLocks/>
            <a:stCxn id="47" idx="1"/>
            <a:endCxn id="18" idx="2"/>
          </p:cNvCxnSpPr>
          <p:nvPr/>
        </p:nvCxnSpPr>
        <p:spPr>
          <a:xfrm flipH="1" flipV="1">
            <a:off x="1394855" y="2985657"/>
            <a:ext cx="14125" cy="15108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F80724B-773A-328E-02CB-442BADA3C9E4}"/>
              </a:ext>
            </a:extLst>
          </p:cNvPr>
          <p:cNvSpPr/>
          <p:nvPr/>
        </p:nvSpPr>
        <p:spPr>
          <a:xfrm rot="21297528">
            <a:off x="1556232" y="3002560"/>
            <a:ext cx="218645" cy="218645"/>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Connector 52">
            <a:extLst>
              <a:ext uri="{FF2B5EF4-FFF2-40B4-BE49-F238E27FC236}">
                <a16:creationId xmlns:a16="http://schemas.microsoft.com/office/drawing/2014/main" id="{69017209-1933-CCA8-F2E5-D5B888A716F0}"/>
              </a:ext>
            </a:extLst>
          </p:cNvPr>
          <p:cNvCxnSpPr>
            <a:cxnSpLocks/>
            <a:stCxn id="52" idx="1"/>
            <a:endCxn id="18" idx="3"/>
          </p:cNvCxnSpPr>
          <p:nvPr/>
        </p:nvCxnSpPr>
        <p:spPr>
          <a:xfrm flipH="1" flipV="1">
            <a:off x="1475939" y="2965005"/>
            <a:ext cx="105819" cy="7666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3A588A6-CF1B-D0F6-2501-A7D77CAC7727}"/>
              </a:ext>
            </a:extLst>
          </p:cNvPr>
          <p:cNvSpPr/>
          <p:nvPr/>
        </p:nvSpPr>
        <p:spPr>
          <a:xfrm rot="7769494">
            <a:off x="895961" y="2752519"/>
            <a:ext cx="218645" cy="218645"/>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CBD088CF-AC33-ECC4-85CD-740F90D1E4DF}"/>
              </a:ext>
            </a:extLst>
          </p:cNvPr>
          <p:cNvCxnSpPr>
            <a:cxnSpLocks/>
            <a:stCxn id="60" idx="1"/>
            <a:endCxn id="18" idx="0"/>
          </p:cNvCxnSpPr>
          <p:nvPr/>
        </p:nvCxnSpPr>
        <p:spPr>
          <a:xfrm>
            <a:off x="1114101" y="2851347"/>
            <a:ext cx="188165" cy="1049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7916B2C1-06D0-8D72-5CAC-40C62799F5C7}"/>
              </a:ext>
            </a:extLst>
          </p:cNvPr>
          <p:cNvSpPr/>
          <p:nvPr/>
        </p:nvSpPr>
        <p:spPr>
          <a:xfrm rot="9739313">
            <a:off x="986972" y="2481404"/>
            <a:ext cx="218645" cy="218645"/>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Straight Connector 71">
            <a:extLst>
              <a:ext uri="{FF2B5EF4-FFF2-40B4-BE49-F238E27FC236}">
                <a16:creationId xmlns:a16="http://schemas.microsoft.com/office/drawing/2014/main" id="{3F29291A-26A5-9FC7-317E-F0F18AE54779}"/>
              </a:ext>
            </a:extLst>
          </p:cNvPr>
          <p:cNvCxnSpPr>
            <a:cxnSpLocks/>
            <a:stCxn id="71" idx="1"/>
            <a:endCxn id="18" idx="7"/>
          </p:cNvCxnSpPr>
          <p:nvPr/>
        </p:nvCxnSpPr>
        <p:spPr>
          <a:xfrm>
            <a:off x="1193422" y="2640905"/>
            <a:ext cx="151576" cy="14899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C9BC0BAE-5165-9A7F-DA2B-BECB1A32C052}"/>
              </a:ext>
            </a:extLst>
          </p:cNvPr>
          <p:cNvSpPr/>
          <p:nvPr/>
        </p:nvSpPr>
        <p:spPr>
          <a:xfrm rot="8347688">
            <a:off x="526904" y="2752831"/>
            <a:ext cx="218645" cy="218645"/>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Connector 75">
            <a:extLst>
              <a:ext uri="{FF2B5EF4-FFF2-40B4-BE49-F238E27FC236}">
                <a16:creationId xmlns:a16="http://schemas.microsoft.com/office/drawing/2014/main" id="{E2D6A1F7-0249-34E9-513A-907BEBBC4BC9}"/>
              </a:ext>
            </a:extLst>
          </p:cNvPr>
          <p:cNvCxnSpPr>
            <a:cxnSpLocks/>
            <a:stCxn id="75" idx="1"/>
            <a:endCxn id="60" idx="5"/>
          </p:cNvCxnSpPr>
          <p:nvPr/>
        </p:nvCxnSpPr>
        <p:spPr>
          <a:xfrm>
            <a:off x="745266" y="2870024"/>
            <a:ext cx="151200" cy="231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46EFDDD4-429C-6EC8-894A-EDBF05683F55}"/>
              </a:ext>
            </a:extLst>
          </p:cNvPr>
          <p:cNvSpPr/>
          <p:nvPr/>
        </p:nvSpPr>
        <p:spPr>
          <a:xfrm rot="10411323">
            <a:off x="590574" y="2467998"/>
            <a:ext cx="218645" cy="218645"/>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1" name="Straight Connector 80">
            <a:extLst>
              <a:ext uri="{FF2B5EF4-FFF2-40B4-BE49-F238E27FC236}">
                <a16:creationId xmlns:a16="http://schemas.microsoft.com/office/drawing/2014/main" id="{41B9AD8B-B2AF-0B73-B8F1-E73986534A52}"/>
              </a:ext>
            </a:extLst>
          </p:cNvPr>
          <p:cNvCxnSpPr>
            <a:cxnSpLocks/>
            <a:stCxn id="80" idx="1"/>
            <a:endCxn id="60" idx="4"/>
          </p:cNvCxnSpPr>
          <p:nvPr/>
        </p:nvCxnSpPr>
        <p:spPr>
          <a:xfrm>
            <a:off x="785427" y="2645408"/>
            <a:ext cx="135490" cy="14690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318F1F1C-EE87-AAFA-4313-B4DD14321E0F}"/>
              </a:ext>
            </a:extLst>
          </p:cNvPr>
          <p:cNvSpPr/>
          <p:nvPr/>
        </p:nvSpPr>
        <p:spPr>
          <a:xfrm rot="18799427">
            <a:off x="1812294" y="389613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B2E7AF6B-0290-4530-79CE-6D384836E634}"/>
              </a:ext>
            </a:extLst>
          </p:cNvPr>
          <p:cNvCxnSpPr>
            <a:cxnSpLocks/>
            <a:stCxn id="3" idx="1"/>
            <a:endCxn id="27" idx="6"/>
          </p:cNvCxnSpPr>
          <p:nvPr/>
        </p:nvCxnSpPr>
        <p:spPr>
          <a:xfrm flipH="1">
            <a:off x="1643373" y="4008651"/>
            <a:ext cx="168967" cy="654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96DF8C1-0AAE-07A5-4DC1-4572E6F52B60}"/>
              </a:ext>
            </a:extLst>
          </p:cNvPr>
          <p:cNvSpPr/>
          <p:nvPr/>
        </p:nvSpPr>
        <p:spPr>
          <a:xfrm rot="15776161">
            <a:off x="2017666" y="365002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ED9CE36A-E913-9594-5CBE-B05B0ACF6E3A}"/>
              </a:ext>
            </a:extLst>
          </p:cNvPr>
          <p:cNvCxnSpPr>
            <a:cxnSpLocks/>
            <a:stCxn id="15" idx="1"/>
            <a:endCxn id="3" idx="6"/>
          </p:cNvCxnSpPr>
          <p:nvPr/>
        </p:nvCxnSpPr>
        <p:spPr>
          <a:xfrm flipH="1">
            <a:off x="1996625" y="3845566"/>
            <a:ext cx="63155" cy="8035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82B4530-AA49-9614-8B4D-DA35A4837127}"/>
              </a:ext>
            </a:extLst>
          </p:cNvPr>
          <p:cNvSpPr/>
          <p:nvPr/>
        </p:nvSpPr>
        <p:spPr>
          <a:xfrm rot="875795">
            <a:off x="2124026" y="3944329"/>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39C5D856-346A-5BF4-3B50-6F5F1B571DA8}"/>
              </a:ext>
            </a:extLst>
          </p:cNvPr>
          <p:cNvCxnSpPr>
            <a:cxnSpLocks/>
            <a:stCxn id="22" idx="1"/>
            <a:endCxn id="15" idx="2"/>
          </p:cNvCxnSpPr>
          <p:nvPr/>
        </p:nvCxnSpPr>
        <p:spPr>
          <a:xfrm flipH="1" flipV="1">
            <a:off x="2140433" y="3867836"/>
            <a:ext cx="37588" cy="915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CA4D8EFD-22D1-69BE-84E2-9225BD35A770}"/>
              </a:ext>
            </a:extLst>
          </p:cNvPr>
          <p:cNvSpPr/>
          <p:nvPr/>
        </p:nvSpPr>
        <p:spPr>
          <a:xfrm rot="14514339">
            <a:off x="2035931" y="3280877"/>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9CFC9881-92D3-20BA-0885-BE4AD22EF67D}"/>
              </a:ext>
            </a:extLst>
          </p:cNvPr>
          <p:cNvCxnSpPr>
            <a:cxnSpLocks/>
            <a:stCxn id="35" idx="1"/>
            <a:endCxn id="15" idx="6"/>
          </p:cNvCxnSpPr>
          <p:nvPr/>
        </p:nvCxnSpPr>
        <p:spPr>
          <a:xfrm>
            <a:off x="2113463" y="3494798"/>
            <a:ext cx="82" cy="15605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1949459-2077-E556-6C54-F2BD0DAB37A9}"/>
              </a:ext>
            </a:extLst>
          </p:cNvPr>
          <p:cNvCxnSpPr>
            <a:cxnSpLocks/>
            <a:stCxn id="35" idx="7"/>
            <a:endCxn id="52" idx="5"/>
          </p:cNvCxnSpPr>
          <p:nvPr/>
        </p:nvCxnSpPr>
        <p:spPr>
          <a:xfrm flipH="1" flipV="1">
            <a:off x="1749351" y="3182094"/>
            <a:ext cx="291304" cy="17631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7F0D43-C2DD-CCEF-95DA-3910B061676D}"/>
              </a:ext>
            </a:extLst>
          </p:cNvPr>
          <p:cNvSpPr/>
          <p:nvPr/>
        </p:nvSpPr>
        <p:spPr>
          <a:xfrm rot="15256351">
            <a:off x="2417061" y="358504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Straight Connector 44">
            <a:extLst>
              <a:ext uri="{FF2B5EF4-FFF2-40B4-BE49-F238E27FC236}">
                <a16:creationId xmlns:a16="http://schemas.microsoft.com/office/drawing/2014/main" id="{07E90205-99AF-3BDF-96DA-AD1268EC9183}"/>
              </a:ext>
            </a:extLst>
          </p:cNvPr>
          <p:cNvCxnSpPr>
            <a:cxnSpLocks/>
            <a:stCxn id="44" idx="0"/>
            <a:endCxn id="15" idx="4"/>
          </p:cNvCxnSpPr>
          <p:nvPr/>
        </p:nvCxnSpPr>
        <p:spPr>
          <a:xfrm flipH="1">
            <a:off x="2235482" y="3723996"/>
            <a:ext cx="185672" cy="2190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520D0A6-9025-5687-570E-177D2275A393}"/>
              </a:ext>
            </a:extLst>
          </p:cNvPr>
          <p:cNvSpPr/>
          <p:nvPr/>
        </p:nvSpPr>
        <p:spPr>
          <a:xfrm rot="18294222">
            <a:off x="2741444" y="3506656"/>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4" name="Straight Connector 53">
            <a:extLst>
              <a:ext uri="{FF2B5EF4-FFF2-40B4-BE49-F238E27FC236}">
                <a16:creationId xmlns:a16="http://schemas.microsoft.com/office/drawing/2014/main" id="{05143795-1908-4801-B9AA-C84BBEDAB9EB}"/>
              </a:ext>
            </a:extLst>
          </p:cNvPr>
          <p:cNvCxnSpPr>
            <a:cxnSpLocks/>
            <a:stCxn id="51" idx="1"/>
            <a:endCxn id="44" idx="4"/>
          </p:cNvCxnSpPr>
          <p:nvPr/>
        </p:nvCxnSpPr>
        <p:spPr>
          <a:xfrm flipH="1">
            <a:off x="2631614" y="3635143"/>
            <a:ext cx="111523" cy="2958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EFE11BFB-4335-1B44-8890-5CA939BEBF5C}"/>
              </a:ext>
            </a:extLst>
          </p:cNvPr>
          <p:cNvSpPr/>
          <p:nvPr/>
        </p:nvSpPr>
        <p:spPr>
          <a:xfrm rot="12760880">
            <a:off x="2672568" y="3204167"/>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3" name="Straight Connector 62">
            <a:extLst>
              <a:ext uri="{FF2B5EF4-FFF2-40B4-BE49-F238E27FC236}">
                <a16:creationId xmlns:a16="http://schemas.microsoft.com/office/drawing/2014/main" id="{F4529A57-D0E8-8441-374A-0E58CAE7E7DD}"/>
              </a:ext>
            </a:extLst>
          </p:cNvPr>
          <p:cNvCxnSpPr>
            <a:cxnSpLocks/>
            <a:stCxn id="62" idx="1"/>
            <a:endCxn id="51" idx="7"/>
          </p:cNvCxnSpPr>
          <p:nvPr/>
        </p:nvCxnSpPr>
        <p:spPr>
          <a:xfrm>
            <a:off x="2805215" y="3420295"/>
            <a:ext cx="26387" cy="8805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2AC6024-5D2C-3144-E804-B8C9F40B225C}"/>
              </a:ext>
            </a:extLst>
          </p:cNvPr>
          <p:cNvCxnSpPr>
            <a:stCxn id="62" idx="7"/>
            <a:endCxn id="35" idx="4"/>
          </p:cNvCxnSpPr>
          <p:nvPr/>
        </p:nvCxnSpPr>
        <p:spPr>
          <a:xfrm flipH="1">
            <a:off x="2241695" y="3336813"/>
            <a:ext cx="433391" cy="190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828185CB-BF27-0513-B40B-BE69AAB22D95}"/>
              </a:ext>
            </a:extLst>
          </p:cNvPr>
          <p:cNvSpPr/>
          <p:nvPr/>
        </p:nvSpPr>
        <p:spPr>
          <a:xfrm rot="20380996">
            <a:off x="3056338" y="369366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Straight Connector 73">
            <a:extLst>
              <a:ext uri="{FF2B5EF4-FFF2-40B4-BE49-F238E27FC236}">
                <a16:creationId xmlns:a16="http://schemas.microsoft.com/office/drawing/2014/main" id="{10B9615C-4F30-72D0-95D6-EC3FF6444818}"/>
              </a:ext>
            </a:extLst>
          </p:cNvPr>
          <p:cNvCxnSpPr>
            <a:cxnSpLocks/>
            <a:stCxn id="73" idx="1"/>
            <a:endCxn id="51" idx="4"/>
          </p:cNvCxnSpPr>
          <p:nvPr/>
        </p:nvCxnSpPr>
        <p:spPr>
          <a:xfrm flipH="1" flipV="1">
            <a:off x="2940424" y="3678533"/>
            <a:ext cx="125903" cy="7879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2351DB01-FF02-D51A-4C97-9D23C63D0430}"/>
              </a:ext>
            </a:extLst>
          </p:cNvPr>
          <p:cNvSpPr/>
          <p:nvPr/>
        </p:nvSpPr>
        <p:spPr>
          <a:xfrm rot="18530704">
            <a:off x="3273325" y="3411627"/>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a:extLst>
              <a:ext uri="{FF2B5EF4-FFF2-40B4-BE49-F238E27FC236}">
                <a16:creationId xmlns:a16="http://schemas.microsoft.com/office/drawing/2014/main" id="{208E207C-3C2C-07DA-4F06-B34A3E8235A2}"/>
              </a:ext>
            </a:extLst>
          </p:cNvPr>
          <p:cNvCxnSpPr>
            <a:cxnSpLocks/>
            <a:stCxn id="84" idx="1"/>
            <a:endCxn id="51" idx="5"/>
          </p:cNvCxnSpPr>
          <p:nvPr/>
        </p:nvCxnSpPr>
        <p:spPr>
          <a:xfrm flipH="1">
            <a:off x="2958396" y="3532671"/>
            <a:ext cx="315559" cy="6414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171DD1D5-9F0B-766A-3856-76A9CB88CB5D}"/>
              </a:ext>
            </a:extLst>
          </p:cNvPr>
          <p:cNvSpPr/>
          <p:nvPr/>
        </p:nvSpPr>
        <p:spPr>
          <a:xfrm>
            <a:off x="3512515" y="3635942"/>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1" name="Straight Connector 90">
            <a:extLst>
              <a:ext uri="{FF2B5EF4-FFF2-40B4-BE49-F238E27FC236}">
                <a16:creationId xmlns:a16="http://schemas.microsoft.com/office/drawing/2014/main" id="{EB76F4D6-6780-5407-7AD1-188C6F1BA00E}"/>
              </a:ext>
            </a:extLst>
          </p:cNvPr>
          <p:cNvCxnSpPr>
            <a:cxnSpLocks/>
            <a:stCxn id="90" idx="1"/>
            <a:endCxn id="84" idx="4"/>
          </p:cNvCxnSpPr>
          <p:nvPr/>
        </p:nvCxnSpPr>
        <p:spPr>
          <a:xfrm flipH="1" flipV="1">
            <a:off x="3467793" y="3589518"/>
            <a:ext cx="76742" cy="7844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1C35860D-007D-E6EF-FEAF-73A2CB9F749C}"/>
              </a:ext>
            </a:extLst>
          </p:cNvPr>
          <p:cNvSpPr/>
          <p:nvPr/>
        </p:nvSpPr>
        <p:spPr>
          <a:xfrm rot="3757745">
            <a:off x="3358470" y="3905870"/>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6" name="Straight Connector 95">
            <a:extLst>
              <a:ext uri="{FF2B5EF4-FFF2-40B4-BE49-F238E27FC236}">
                <a16:creationId xmlns:a16="http://schemas.microsoft.com/office/drawing/2014/main" id="{F8CF59D4-4809-AC09-36C9-032F4919CA22}"/>
              </a:ext>
            </a:extLst>
          </p:cNvPr>
          <p:cNvCxnSpPr>
            <a:cxnSpLocks/>
            <a:stCxn id="95" idx="1"/>
            <a:endCxn id="90" idx="3"/>
          </p:cNvCxnSpPr>
          <p:nvPr/>
        </p:nvCxnSpPr>
        <p:spPr>
          <a:xfrm flipV="1">
            <a:off x="3500902" y="3822567"/>
            <a:ext cx="43633" cy="884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3C25F5C8-BDB3-6B4A-109D-B2DF5E69E834}"/>
              </a:ext>
            </a:extLst>
          </p:cNvPr>
          <p:cNvSpPr/>
          <p:nvPr/>
        </p:nvSpPr>
        <p:spPr>
          <a:xfrm rot="19623650">
            <a:off x="3835453" y="3663639"/>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1" name="Straight Connector 100">
            <a:extLst>
              <a:ext uri="{FF2B5EF4-FFF2-40B4-BE49-F238E27FC236}">
                <a16:creationId xmlns:a16="http://schemas.microsoft.com/office/drawing/2014/main" id="{74A9B87E-C3DE-8CB8-6CD5-1A0F8CAAC4D3}"/>
              </a:ext>
            </a:extLst>
          </p:cNvPr>
          <p:cNvCxnSpPr>
            <a:cxnSpLocks/>
            <a:stCxn id="100" idx="1"/>
            <a:endCxn id="90" idx="6"/>
          </p:cNvCxnSpPr>
          <p:nvPr/>
        </p:nvCxnSpPr>
        <p:spPr>
          <a:xfrm flipH="1" flipV="1">
            <a:off x="3731160" y="3745265"/>
            <a:ext cx="106706" cy="485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FC7FCBDC-976B-63EE-BFFF-496124F1CB92}"/>
              </a:ext>
            </a:extLst>
          </p:cNvPr>
          <p:cNvSpPr/>
          <p:nvPr/>
        </p:nvSpPr>
        <p:spPr>
          <a:xfrm rot="19677086">
            <a:off x="4199404" y="3784682"/>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DC4F5CD2-B2A3-CAC2-FE6B-A18C0BB0EF9A}"/>
              </a:ext>
            </a:extLst>
          </p:cNvPr>
          <p:cNvCxnSpPr>
            <a:cxnSpLocks/>
            <a:stCxn id="2" idx="1"/>
            <a:endCxn id="100" idx="5"/>
          </p:cNvCxnSpPr>
          <p:nvPr/>
        </p:nvCxnSpPr>
        <p:spPr>
          <a:xfrm flipH="1" flipV="1">
            <a:off x="4051686" y="3795805"/>
            <a:ext cx="150500" cy="7369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3959D9F-E810-885C-14C1-45A7449A09B0}"/>
              </a:ext>
            </a:extLst>
          </p:cNvPr>
          <p:cNvSpPr/>
          <p:nvPr/>
        </p:nvSpPr>
        <p:spPr>
          <a:xfrm rot="16827361">
            <a:off x="4464419" y="3576049"/>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Straight Connector 30">
            <a:extLst>
              <a:ext uri="{FF2B5EF4-FFF2-40B4-BE49-F238E27FC236}">
                <a16:creationId xmlns:a16="http://schemas.microsoft.com/office/drawing/2014/main" id="{500A394B-E491-B1D1-7CF4-31A83B33DEAE}"/>
              </a:ext>
            </a:extLst>
          </p:cNvPr>
          <p:cNvCxnSpPr>
            <a:cxnSpLocks/>
            <a:stCxn id="24" idx="1"/>
            <a:endCxn id="2" idx="6"/>
          </p:cNvCxnSpPr>
          <p:nvPr/>
        </p:nvCxnSpPr>
        <p:spPr>
          <a:xfrm flipH="1">
            <a:off x="4401389" y="3747362"/>
            <a:ext cx="82305" cy="8863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19707CA-A99D-C20C-174C-D64909C1F059}"/>
              </a:ext>
            </a:extLst>
          </p:cNvPr>
          <p:cNvSpPr/>
          <p:nvPr/>
        </p:nvSpPr>
        <p:spPr>
          <a:xfrm rot="16706706">
            <a:off x="4719114" y="3321355"/>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Connector 36">
            <a:extLst>
              <a:ext uri="{FF2B5EF4-FFF2-40B4-BE49-F238E27FC236}">
                <a16:creationId xmlns:a16="http://schemas.microsoft.com/office/drawing/2014/main" id="{912BEC6A-A776-4BAA-9998-8627B017C6D2}"/>
              </a:ext>
            </a:extLst>
          </p:cNvPr>
          <p:cNvCxnSpPr>
            <a:cxnSpLocks/>
            <a:stCxn id="34" idx="1"/>
            <a:endCxn id="24" idx="5"/>
          </p:cNvCxnSpPr>
          <p:nvPr/>
        </p:nvCxnSpPr>
        <p:spPr>
          <a:xfrm flipH="1">
            <a:off x="4663789" y="3495789"/>
            <a:ext cx="76829" cy="12759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FE35856-3655-F387-6739-E2475D2A0940}"/>
              </a:ext>
            </a:extLst>
          </p:cNvPr>
          <p:cNvSpPr/>
          <p:nvPr/>
        </p:nvSpPr>
        <p:spPr>
          <a:xfrm rot="9691782">
            <a:off x="4432068" y="322749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a:extLst>
              <a:ext uri="{FF2B5EF4-FFF2-40B4-BE49-F238E27FC236}">
                <a16:creationId xmlns:a16="http://schemas.microsoft.com/office/drawing/2014/main" id="{81447C00-23E3-3A03-20EF-6B08C3DCF852}"/>
              </a:ext>
            </a:extLst>
          </p:cNvPr>
          <p:cNvCxnSpPr>
            <a:cxnSpLocks/>
            <a:stCxn id="41" idx="1"/>
            <a:endCxn id="34" idx="0"/>
          </p:cNvCxnSpPr>
          <p:nvPr/>
        </p:nvCxnSpPr>
        <p:spPr>
          <a:xfrm>
            <a:off x="4639202" y="3385644"/>
            <a:ext cx="81097" cy="2897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DA0F71B2-0792-B5AE-A230-16F0008A26B1}"/>
              </a:ext>
            </a:extLst>
          </p:cNvPr>
          <p:cNvSpPr/>
          <p:nvPr/>
        </p:nvSpPr>
        <p:spPr>
          <a:xfrm rot="18051665">
            <a:off x="5071243" y="3302225"/>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Straight Connector 55">
            <a:extLst>
              <a:ext uri="{FF2B5EF4-FFF2-40B4-BE49-F238E27FC236}">
                <a16:creationId xmlns:a16="http://schemas.microsoft.com/office/drawing/2014/main" id="{D5B9BB99-F97C-A21A-C95E-7B6453632F7B}"/>
              </a:ext>
            </a:extLst>
          </p:cNvPr>
          <p:cNvCxnSpPr>
            <a:cxnSpLocks/>
            <a:stCxn id="55" idx="1"/>
            <a:endCxn id="34" idx="4"/>
          </p:cNvCxnSpPr>
          <p:nvPr/>
        </p:nvCxnSpPr>
        <p:spPr>
          <a:xfrm flipH="1">
            <a:off x="4936574" y="3438252"/>
            <a:ext cx="137982" cy="848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BE050C11-F9A3-400B-47A4-BDF4D65F7D28}"/>
              </a:ext>
            </a:extLst>
          </p:cNvPr>
          <p:cNvSpPr/>
          <p:nvPr/>
        </p:nvSpPr>
        <p:spPr>
          <a:xfrm rot="3314162">
            <a:off x="4942190" y="3676507"/>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8" name="Straight Connector 67">
            <a:extLst>
              <a:ext uri="{FF2B5EF4-FFF2-40B4-BE49-F238E27FC236}">
                <a16:creationId xmlns:a16="http://schemas.microsoft.com/office/drawing/2014/main" id="{66E8CCFA-A38F-3F83-6E12-E9AEE21C4E4E}"/>
              </a:ext>
            </a:extLst>
          </p:cNvPr>
          <p:cNvCxnSpPr>
            <a:cxnSpLocks/>
            <a:stCxn id="67" idx="1"/>
            <a:endCxn id="55" idx="2"/>
          </p:cNvCxnSpPr>
          <p:nvPr/>
        </p:nvCxnSpPr>
        <p:spPr>
          <a:xfrm flipV="1">
            <a:off x="5070940" y="3505391"/>
            <a:ext cx="53548" cy="17285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897632B8-C420-2E61-D579-2E6A4BAAECEF}"/>
              </a:ext>
            </a:extLst>
          </p:cNvPr>
          <p:cNvSpPr/>
          <p:nvPr/>
        </p:nvSpPr>
        <p:spPr>
          <a:xfrm rot="1396749">
            <a:off x="5202537" y="374159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8" name="Straight Connector 77">
            <a:extLst>
              <a:ext uri="{FF2B5EF4-FFF2-40B4-BE49-F238E27FC236}">
                <a16:creationId xmlns:a16="http://schemas.microsoft.com/office/drawing/2014/main" id="{45D77AC4-2925-54BA-3992-099598EC1763}"/>
              </a:ext>
            </a:extLst>
          </p:cNvPr>
          <p:cNvCxnSpPr>
            <a:cxnSpLocks/>
            <a:stCxn id="77" idx="1"/>
            <a:endCxn id="55" idx="3"/>
          </p:cNvCxnSpPr>
          <p:nvPr/>
        </p:nvCxnSpPr>
        <p:spPr>
          <a:xfrm flipH="1" flipV="1">
            <a:off x="5207271" y="3517558"/>
            <a:ext cx="64130" cy="23179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50CBAAF-801A-8D1A-C474-D71C4493B7F0}"/>
              </a:ext>
            </a:extLst>
          </p:cNvPr>
          <p:cNvSpPr/>
          <p:nvPr/>
        </p:nvSpPr>
        <p:spPr>
          <a:xfrm rot="16200000">
            <a:off x="5502477" y="3519966"/>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2" name="Straight Connector 91">
            <a:extLst>
              <a:ext uri="{FF2B5EF4-FFF2-40B4-BE49-F238E27FC236}">
                <a16:creationId xmlns:a16="http://schemas.microsoft.com/office/drawing/2014/main" id="{055C7D2B-17B2-12DF-9C4B-5BDC4027E2CE}"/>
              </a:ext>
            </a:extLst>
          </p:cNvPr>
          <p:cNvCxnSpPr>
            <a:cxnSpLocks/>
            <a:stCxn id="89" idx="1"/>
            <a:endCxn id="77" idx="7"/>
          </p:cNvCxnSpPr>
          <p:nvPr/>
        </p:nvCxnSpPr>
        <p:spPr>
          <a:xfrm flipH="1">
            <a:off x="5413420" y="3706591"/>
            <a:ext cx="121077" cy="10386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CA0E92C3-DE1C-5A82-56E4-20A50509B47E}"/>
              </a:ext>
            </a:extLst>
          </p:cNvPr>
          <p:cNvSpPr/>
          <p:nvPr/>
        </p:nvSpPr>
        <p:spPr>
          <a:xfrm rot="12750004">
            <a:off x="4997917" y="2942854"/>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8" name="Straight Connector 97">
            <a:extLst>
              <a:ext uri="{FF2B5EF4-FFF2-40B4-BE49-F238E27FC236}">
                <a16:creationId xmlns:a16="http://schemas.microsoft.com/office/drawing/2014/main" id="{08ED53FE-C293-DF62-62A3-33D695B34DCA}"/>
              </a:ext>
            </a:extLst>
          </p:cNvPr>
          <p:cNvCxnSpPr>
            <a:cxnSpLocks/>
            <a:stCxn id="97" idx="1"/>
            <a:endCxn id="55" idx="7"/>
          </p:cNvCxnSpPr>
          <p:nvPr/>
        </p:nvCxnSpPr>
        <p:spPr>
          <a:xfrm>
            <a:off x="5130901" y="3158907"/>
            <a:ext cx="22961" cy="14662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64E487A6-460C-2999-5052-F069EB284941}"/>
              </a:ext>
            </a:extLst>
          </p:cNvPr>
          <p:cNvSpPr/>
          <p:nvPr/>
        </p:nvSpPr>
        <p:spPr>
          <a:xfrm rot="640430">
            <a:off x="5710231" y="3772033"/>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6" name="Straight Connector 105">
            <a:extLst>
              <a:ext uri="{FF2B5EF4-FFF2-40B4-BE49-F238E27FC236}">
                <a16:creationId xmlns:a16="http://schemas.microsoft.com/office/drawing/2014/main" id="{4FAECAFF-993A-CB99-660D-A77064479491}"/>
              </a:ext>
            </a:extLst>
          </p:cNvPr>
          <p:cNvCxnSpPr>
            <a:cxnSpLocks/>
            <a:stCxn id="105" idx="1"/>
            <a:endCxn id="89" idx="3"/>
          </p:cNvCxnSpPr>
          <p:nvPr/>
        </p:nvCxnSpPr>
        <p:spPr>
          <a:xfrm flipH="1" flipV="1">
            <a:off x="5689102" y="3706591"/>
            <a:ext cx="68804" cy="8448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8FF08E94-B256-E372-3BC7-1F4F1D656029}"/>
              </a:ext>
            </a:extLst>
          </p:cNvPr>
          <p:cNvSpPr/>
          <p:nvPr/>
        </p:nvSpPr>
        <p:spPr>
          <a:xfrm rot="2371172">
            <a:off x="5802229" y="4049776"/>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2" name="Straight Connector 111">
            <a:extLst>
              <a:ext uri="{FF2B5EF4-FFF2-40B4-BE49-F238E27FC236}">
                <a16:creationId xmlns:a16="http://schemas.microsoft.com/office/drawing/2014/main" id="{CE2471BA-DD89-8606-AE0C-AE2D8CAA42F2}"/>
              </a:ext>
            </a:extLst>
          </p:cNvPr>
          <p:cNvCxnSpPr>
            <a:cxnSpLocks/>
            <a:stCxn id="111" idx="1"/>
            <a:endCxn id="105" idx="5"/>
          </p:cNvCxnSpPr>
          <p:nvPr/>
        </p:nvCxnSpPr>
        <p:spPr>
          <a:xfrm flipH="1" flipV="1">
            <a:off x="5881201" y="3971639"/>
            <a:ext cx="19910" cy="786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06EA89A0-A229-4C0E-E393-43D4325DA132}"/>
              </a:ext>
            </a:extLst>
          </p:cNvPr>
          <p:cNvSpPr/>
          <p:nvPr/>
        </p:nvSpPr>
        <p:spPr>
          <a:xfrm rot="17097984">
            <a:off x="6326809" y="3733039"/>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8" name="Straight Connector 117">
            <a:extLst>
              <a:ext uri="{FF2B5EF4-FFF2-40B4-BE49-F238E27FC236}">
                <a16:creationId xmlns:a16="http://schemas.microsoft.com/office/drawing/2014/main" id="{9EB5C067-2EEA-2526-DA7B-B3D802C9F795}"/>
              </a:ext>
            </a:extLst>
          </p:cNvPr>
          <p:cNvCxnSpPr>
            <a:cxnSpLocks/>
            <a:stCxn id="117" idx="1"/>
            <a:endCxn id="111" idx="7"/>
          </p:cNvCxnSpPr>
          <p:nvPr/>
        </p:nvCxnSpPr>
        <p:spPr>
          <a:xfrm flipH="1">
            <a:off x="6020374" y="3897078"/>
            <a:ext cx="321113" cy="25157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1" name="Oval 120">
            <a:extLst>
              <a:ext uri="{FF2B5EF4-FFF2-40B4-BE49-F238E27FC236}">
                <a16:creationId xmlns:a16="http://schemas.microsoft.com/office/drawing/2014/main" id="{37189027-00B0-EA59-EC8A-C7EA0AD86B18}"/>
              </a:ext>
            </a:extLst>
          </p:cNvPr>
          <p:cNvSpPr/>
          <p:nvPr/>
        </p:nvSpPr>
        <p:spPr>
          <a:xfrm rot="19264290">
            <a:off x="6742566" y="3658293"/>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2" name="Straight Connector 121">
            <a:extLst>
              <a:ext uri="{FF2B5EF4-FFF2-40B4-BE49-F238E27FC236}">
                <a16:creationId xmlns:a16="http://schemas.microsoft.com/office/drawing/2014/main" id="{36FBFF84-E50F-5BB5-7D13-4BCC81517322}"/>
              </a:ext>
            </a:extLst>
          </p:cNvPr>
          <p:cNvCxnSpPr>
            <a:cxnSpLocks/>
            <a:stCxn id="121" idx="1"/>
            <a:endCxn id="117" idx="5"/>
          </p:cNvCxnSpPr>
          <p:nvPr/>
        </p:nvCxnSpPr>
        <p:spPr>
          <a:xfrm flipH="1">
            <a:off x="6530776" y="3756052"/>
            <a:ext cx="212404" cy="3159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92C4F867-933C-D0A0-426A-E30F2EFCD40A}"/>
              </a:ext>
            </a:extLst>
          </p:cNvPr>
          <p:cNvSpPr/>
          <p:nvPr/>
        </p:nvSpPr>
        <p:spPr>
          <a:xfrm rot="1685034">
            <a:off x="6789032" y="3995158"/>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Straight Connector 126">
            <a:extLst>
              <a:ext uri="{FF2B5EF4-FFF2-40B4-BE49-F238E27FC236}">
                <a16:creationId xmlns:a16="http://schemas.microsoft.com/office/drawing/2014/main" id="{957C2B95-C205-C7CA-EE83-E32095762747}"/>
              </a:ext>
            </a:extLst>
          </p:cNvPr>
          <p:cNvCxnSpPr>
            <a:cxnSpLocks/>
            <a:stCxn id="126" idx="1"/>
            <a:endCxn id="121" idx="3"/>
          </p:cNvCxnSpPr>
          <p:nvPr/>
        </p:nvCxnSpPr>
        <p:spPr>
          <a:xfrm flipH="1" flipV="1">
            <a:off x="6840326" y="3876325"/>
            <a:ext cx="26218" cy="12356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A76C1955-9AED-1B0D-2E46-D9644F5D2655}"/>
              </a:ext>
            </a:extLst>
          </p:cNvPr>
          <p:cNvSpPr/>
          <p:nvPr/>
        </p:nvSpPr>
        <p:spPr>
          <a:xfrm rot="17241537">
            <a:off x="7098563" y="341181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1" name="Straight Connector 130">
            <a:extLst>
              <a:ext uri="{FF2B5EF4-FFF2-40B4-BE49-F238E27FC236}">
                <a16:creationId xmlns:a16="http://schemas.microsoft.com/office/drawing/2014/main" id="{83BFC5E4-0587-C25B-0919-09495635EE46}"/>
              </a:ext>
            </a:extLst>
          </p:cNvPr>
          <p:cNvCxnSpPr>
            <a:cxnSpLocks/>
            <a:stCxn id="130" idx="1"/>
            <a:endCxn id="121" idx="6"/>
          </p:cNvCxnSpPr>
          <p:nvPr/>
        </p:nvCxnSpPr>
        <p:spPr>
          <a:xfrm flipH="1">
            <a:off x="6936934" y="3571852"/>
            <a:ext cx="174105" cy="12707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DE6950D-03CE-9D1D-5052-529670000B7E}"/>
              </a:ext>
            </a:extLst>
          </p:cNvPr>
          <p:cNvSpPr/>
          <p:nvPr/>
        </p:nvSpPr>
        <p:spPr>
          <a:xfrm rot="18199616">
            <a:off x="7742632" y="3221498"/>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DB270009-02A2-9B5E-A08C-90FA056F6EC8}"/>
              </a:ext>
            </a:extLst>
          </p:cNvPr>
          <p:cNvCxnSpPr>
            <a:cxnSpLocks/>
            <a:stCxn id="14" idx="1"/>
            <a:endCxn id="130" idx="5"/>
          </p:cNvCxnSpPr>
          <p:nvPr/>
        </p:nvCxnSpPr>
        <p:spPr>
          <a:xfrm flipH="1">
            <a:off x="7304731" y="3352939"/>
            <a:ext cx="440162" cy="11747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38865CEF-81F8-1106-E1B5-54381C51A83D}"/>
              </a:ext>
            </a:extLst>
          </p:cNvPr>
          <p:cNvSpPr/>
          <p:nvPr/>
        </p:nvSpPr>
        <p:spPr>
          <a:xfrm rot="17241537">
            <a:off x="7798854" y="2584314"/>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Connector 37">
            <a:extLst>
              <a:ext uri="{FF2B5EF4-FFF2-40B4-BE49-F238E27FC236}">
                <a16:creationId xmlns:a16="http://schemas.microsoft.com/office/drawing/2014/main" id="{2933DDD8-A9E6-09C2-D7D9-2B10A49ABC75}"/>
              </a:ext>
            </a:extLst>
          </p:cNvPr>
          <p:cNvCxnSpPr>
            <a:cxnSpLocks/>
            <a:stCxn id="33" idx="1"/>
            <a:endCxn id="39" idx="3"/>
          </p:cNvCxnSpPr>
          <p:nvPr/>
        </p:nvCxnSpPr>
        <p:spPr>
          <a:xfrm flipH="1">
            <a:off x="7597857" y="2744354"/>
            <a:ext cx="213474" cy="16662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59B6888-5064-2ABB-296A-931EAC24FA43}"/>
              </a:ext>
            </a:extLst>
          </p:cNvPr>
          <p:cNvSpPr/>
          <p:nvPr/>
        </p:nvSpPr>
        <p:spPr>
          <a:xfrm rot="11722960">
            <a:off x="7393496" y="2855680"/>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3243BA8B-61C4-9F5E-6C88-8BF8B0D9E9C5}"/>
              </a:ext>
            </a:extLst>
          </p:cNvPr>
          <p:cNvCxnSpPr>
            <a:cxnSpLocks/>
            <a:stCxn id="39" idx="1"/>
            <a:endCxn id="14" idx="0"/>
          </p:cNvCxnSpPr>
          <p:nvPr/>
        </p:nvCxnSpPr>
        <p:spPr>
          <a:xfrm>
            <a:off x="7556846" y="3060041"/>
            <a:ext cx="203764" cy="21071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E5FBB3D5-FFA1-B753-B3F8-47D89D6DDACA}"/>
              </a:ext>
            </a:extLst>
          </p:cNvPr>
          <p:cNvSpPr/>
          <p:nvPr/>
        </p:nvSpPr>
        <p:spPr>
          <a:xfrm rot="19021062">
            <a:off x="8403791" y="2719617"/>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Straight Connector 58">
            <a:extLst>
              <a:ext uri="{FF2B5EF4-FFF2-40B4-BE49-F238E27FC236}">
                <a16:creationId xmlns:a16="http://schemas.microsoft.com/office/drawing/2014/main" id="{FA13A0C7-1E8A-7801-CBF0-BD02BB9B1AAF}"/>
              </a:ext>
            </a:extLst>
          </p:cNvPr>
          <p:cNvCxnSpPr>
            <a:cxnSpLocks/>
            <a:stCxn id="58" idx="1"/>
            <a:endCxn id="33" idx="4"/>
          </p:cNvCxnSpPr>
          <p:nvPr/>
        </p:nvCxnSpPr>
        <p:spPr>
          <a:xfrm flipH="1" flipV="1">
            <a:off x="8012520" y="2726253"/>
            <a:ext cx="391339" cy="9883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5BBD7920-77D8-79AA-979C-78D15C6C960E}"/>
              </a:ext>
            </a:extLst>
          </p:cNvPr>
          <p:cNvSpPr/>
          <p:nvPr/>
        </p:nvSpPr>
        <p:spPr>
          <a:xfrm rot="11932724">
            <a:off x="7961906" y="2045693"/>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Straight Connector 68">
            <a:extLst>
              <a:ext uri="{FF2B5EF4-FFF2-40B4-BE49-F238E27FC236}">
                <a16:creationId xmlns:a16="http://schemas.microsoft.com/office/drawing/2014/main" id="{6278D8AD-CD8A-6F11-1964-E814927414C4}"/>
              </a:ext>
            </a:extLst>
          </p:cNvPr>
          <p:cNvCxnSpPr>
            <a:cxnSpLocks/>
            <a:stCxn id="66" idx="1"/>
            <a:endCxn id="58" idx="0"/>
          </p:cNvCxnSpPr>
          <p:nvPr/>
        </p:nvCxnSpPr>
        <p:spPr>
          <a:xfrm>
            <a:off x="8119360" y="2253172"/>
            <a:ext cx="319221" cy="4957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60791B7F-C808-A5A7-1B71-DE58E9EB9D32}"/>
              </a:ext>
            </a:extLst>
          </p:cNvPr>
          <p:cNvSpPr/>
          <p:nvPr/>
        </p:nvSpPr>
        <p:spPr>
          <a:xfrm rot="21384966">
            <a:off x="8639340" y="3048516"/>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2" name="Straight Connector 81">
            <a:extLst>
              <a:ext uri="{FF2B5EF4-FFF2-40B4-BE49-F238E27FC236}">
                <a16:creationId xmlns:a16="http://schemas.microsoft.com/office/drawing/2014/main" id="{C8851274-7B3F-E5A6-B9BC-3F2DDE803D38}"/>
              </a:ext>
            </a:extLst>
          </p:cNvPr>
          <p:cNvCxnSpPr>
            <a:cxnSpLocks/>
            <a:stCxn id="79" idx="1"/>
            <a:endCxn id="58" idx="4"/>
          </p:cNvCxnSpPr>
          <p:nvPr/>
        </p:nvCxnSpPr>
        <p:spPr>
          <a:xfrm flipH="1" flipV="1">
            <a:off x="8587647" y="2908916"/>
            <a:ext cx="79032" cy="17660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322B8BEC-5786-1D3A-875A-83C08269F593}"/>
              </a:ext>
            </a:extLst>
          </p:cNvPr>
          <p:cNvSpPr/>
          <p:nvPr/>
        </p:nvSpPr>
        <p:spPr>
          <a:xfrm rot="14152250">
            <a:off x="8424629" y="2087593"/>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6" name="Straight Connector 85">
            <a:extLst>
              <a:ext uri="{FF2B5EF4-FFF2-40B4-BE49-F238E27FC236}">
                <a16:creationId xmlns:a16="http://schemas.microsoft.com/office/drawing/2014/main" id="{289CC5F3-3743-90DD-0F4A-76A6A82727AA}"/>
              </a:ext>
            </a:extLst>
          </p:cNvPr>
          <p:cNvCxnSpPr>
            <a:cxnSpLocks/>
            <a:stCxn id="83" idx="1"/>
            <a:endCxn id="58" idx="7"/>
          </p:cNvCxnSpPr>
          <p:nvPr/>
        </p:nvCxnSpPr>
        <p:spPr>
          <a:xfrm>
            <a:off x="8513334" y="2304276"/>
            <a:ext cx="3629" cy="41540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03F6107D-89E7-05B3-9FB9-5D7B90AE884E}"/>
              </a:ext>
            </a:extLst>
          </p:cNvPr>
          <p:cNvSpPr/>
          <p:nvPr/>
        </p:nvSpPr>
        <p:spPr>
          <a:xfrm rot="3890210">
            <a:off x="8191187" y="3043705"/>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8" name="Straight Connector 87">
            <a:extLst>
              <a:ext uri="{FF2B5EF4-FFF2-40B4-BE49-F238E27FC236}">
                <a16:creationId xmlns:a16="http://schemas.microsoft.com/office/drawing/2014/main" id="{96439072-EBC7-B9F4-CF06-92ED6D104B7C}"/>
              </a:ext>
            </a:extLst>
          </p:cNvPr>
          <p:cNvCxnSpPr>
            <a:cxnSpLocks/>
            <a:stCxn id="87" idx="1"/>
            <a:endCxn id="58" idx="2"/>
          </p:cNvCxnSpPr>
          <p:nvPr/>
        </p:nvCxnSpPr>
        <p:spPr>
          <a:xfrm flipV="1">
            <a:off x="8337607" y="2903473"/>
            <a:ext cx="95530" cy="14671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505AA694-0C39-1425-58B8-B10A524D5EBD}"/>
              </a:ext>
            </a:extLst>
          </p:cNvPr>
          <p:cNvSpPr/>
          <p:nvPr/>
        </p:nvSpPr>
        <p:spPr>
          <a:xfrm rot="17241537">
            <a:off x="8784776" y="2461666"/>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6" name="Straight Connector 115">
            <a:extLst>
              <a:ext uri="{FF2B5EF4-FFF2-40B4-BE49-F238E27FC236}">
                <a16:creationId xmlns:a16="http://schemas.microsoft.com/office/drawing/2014/main" id="{692A5674-6492-989E-7742-052C61FC0C44}"/>
              </a:ext>
            </a:extLst>
          </p:cNvPr>
          <p:cNvCxnSpPr>
            <a:cxnSpLocks/>
            <a:stCxn id="115" idx="1"/>
            <a:endCxn id="58" idx="6"/>
          </p:cNvCxnSpPr>
          <p:nvPr/>
        </p:nvCxnSpPr>
        <p:spPr>
          <a:xfrm flipH="1">
            <a:off x="8593090" y="2621706"/>
            <a:ext cx="204163" cy="1327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B0BCAB4D-B45D-B633-616B-06E577E30C64}"/>
              </a:ext>
            </a:extLst>
          </p:cNvPr>
          <p:cNvSpPr/>
          <p:nvPr/>
        </p:nvSpPr>
        <p:spPr>
          <a:xfrm rot="4737656">
            <a:off x="8289855" y="3445547"/>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7F563585-67AD-8184-1A67-7103FC084083}"/>
              </a:ext>
            </a:extLst>
          </p:cNvPr>
          <p:cNvCxnSpPr>
            <a:cxnSpLocks/>
            <a:stCxn id="120" idx="1"/>
            <a:endCxn id="79" idx="3"/>
          </p:cNvCxnSpPr>
          <p:nvPr/>
        </p:nvCxnSpPr>
        <p:spPr>
          <a:xfrm flipV="1">
            <a:off x="8460248" y="3239822"/>
            <a:ext cx="216095" cy="22437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795306EF-DDA9-47C6-E75A-03129394A4EB}"/>
              </a:ext>
            </a:extLst>
          </p:cNvPr>
          <p:cNvSpPr/>
          <p:nvPr/>
        </p:nvSpPr>
        <p:spPr>
          <a:xfrm rot="20011065">
            <a:off x="8936958" y="3212498"/>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2" name="Straight Connector 131">
            <a:extLst>
              <a:ext uri="{FF2B5EF4-FFF2-40B4-BE49-F238E27FC236}">
                <a16:creationId xmlns:a16="http://schemas.microsoft.com/office/drawing/2014/main" id="{F116AC55-058D-50E0-F8AE-5B74F55807A0}"/>
              </a:ext>
            </a:extLst>
          </p:cNvPr>
          <p:cNvCxnSpPr>
            <a:cxnSpLocks/>
            <a:stCxn id="129" idx="1"/>
            <a:endCxn id="79" idx="5"/>
          </p:cNvCxnSpPr>
          <p:nvPr/>
        </p:nvCxnSpPr>
        <p:spPr>
          <a:xfrm flipH="1" flipV="1">
            <a:off x="8830646" y="3230158"/>
            <a:ext cx="111972" cy="5694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278FE857-B6ED-8177-27A8-1E29A6345546}"/>
              </a:ext>
            </a:extLst>
          </p:cNvPr>
          <p:cNvSpPr/>
          <p:nvPr/>
        </p:nvSpPr>
        <p:spPr>
          <a:xfrm rot="18568996">
            <a:off x="9745802" y="3074185"/>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7" name="Straight Connector 136">
            <a:extLst>
              <a:ext uri="{FF2B5EF4-FFF2-40B4-BE49-F238E27FC236}">
                <a16:creationId xmlns:a16="http://schemas.microsoft.com/office/drawing/2014/main" id="{88E24946-0F18-23AA-207D-FF5B85A1D201}"/>
              </a:ext>
            </a:extLst>
          </p:cNvPr>
          <p:cNvCxnSpPr>
            <a:cxnSpLocks/>
            <a:stCxn id="136" idx="1"/>
            <a:endCxn id="129" idx="6"/>
          </p:cNvCxnSpPr>
          <p:nvPr/>
        </p:nvCxnSpPr>
        <p:spPr>
          <a:xfrm flipH="1">
            <a:off x="9144132" y="3194017"/>
            <a:ext cx="602177" cy="7905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372A0CC3-AAA6-1D2E-7ABD-134801080896}"/>
              </a:ext>
            </a:extLst>
          </p:cNvPr>
          <p:cNvSpPr/>
          <p:nvPr/>
        </p:nvSpPr>
        <p:spPr>
          <a:xfrm rot="2122224">
            <a:off x="9783800" y="3496754"/>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2" name="Straight Connector 141">
            <a:extLst>
              <a:ext uri="{FF2B5EF4-FFF2-40B4-BE49-F238E27FC236}">
                <a16:creationId xmlns:a16="http://schemas.microsoft.com/office/drawing/2014/main" id="{8D150C4D-ACE1-82D5-3940-ECF4B26FCF83}"/>
              </a:ext>
            </a:extLst>
          </p:cNvPr>
          <p:cNvCxnSpPr>
            <a:cxnSpLocks/>
            <a:stCxn id="141" idx="1"/>
            <a:endCxn id="136" idx="3"/>
          </p:cNvCxnSpPr>
          <p:nvPr/>
        </p:nvCxnSpPr>
        <p:spPr>
          <a:xfrm flipH="1" flipV="1">
            <a:off x="9865634" y="3292323"/>
            <a:ext cx="9201" cy="20597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88557CA8-64A5-74CB-D156-2C6EBBB5D078}"/>
              </a:ext>
            </a:extLst>
          </p:cNvPr>
          <p:cNvSpPr/>
          <p:nvPr/>
        </p:nvSpPr>
        <p:spPr>
          <a:xfrm rot="17088638">
            <a:off x="10145209" y="273226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8" name="Straight Connector 147">
            <a:extLst>
              <a:ext uri="{FF2B5EF4-FFF2-40B4-BE49-F238E27FC236}">
                <a16:creationId xmlns:a16="http://schemas.microsoft.com/office/drawing/2014/main" id="{F1D6CCA1-51F6-1994-853A-159902F6C204}"/>
              </a:ext>
            </a:extLst>
          </p:cNvPr>
          <p:cNvCxnSpPr>
            <a:cxnSpLocks/>
            <a:stCxn id="147" idx="1"/>
            <a:endCxn id="136" idx="6"/>
          </p:cNvCxnSpPr>
          <p:nvPr/>
        </p:nvCxnSpPr>
        <p:spPr>
          <a:xfrm flipH="1">
            <a:off x="9924638" y="2896557"/>
            <a:ext cx="235399" cy="20257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34C7F44D-D0E7-AC0C-7F97-06ECEA92E7D2}"/>
              </a:ext>
            </a:extLst>
          </p:cNvPr>
          <p:cNvSpPr/>
          <p:nvPr/>
        </p:nvSpPr>
        <p:spPr>
          <a:xfrm rot="20011065">
            <a:off x="10676652" y="2942936"/>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4" name="Straight Connector 153">
            <a:extLst>
              <a:ext uri="{FF2B5EF4-FFF2-40B4-BE49-F238E27FC236}">
                <a16:creationId xmlns:a16="http://schemas.microsoft.com/office/drawing/2014/main" id="{D9C71D57-C022-F377-ECA2-321C24F0BEB2}"/>
              </a:ext>
            </a:extLst>
          </p:cNvPr>
          <p:cNvCxnSpPr>
            <a:cxnSpLocks/>
            <a:stCxn id="153" idx="1"/>
            <a:endCxn id="147" idx="4"/>
          </p:cNvCxnSpPr>
          <p:nvPr/>
        </p:nvCxnSpPr>
        <p:spPr>
          <a:xfrm flipH="1" flipV="1">
            <a:off x="10360222" y="2869529"/>
            <a:ext cx="322090" cy="14800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8" name="Oval 157">
            <a:extLst>
              <a:ext uri="{FF2B5EF4-FFF2-40B4-BE49-F238E27FC236}">
                <a16:creationId xmlns:a16="http://schemas.microsoft.com/office/drawing/2014/main" id="{3C7665EA-0209-27F3-7732-6D1F04C32A69}"/>
              </a:ext>
            </a:extLst>
          </p:cNvPr>
          <p:cNvSpPr/>
          <p:nvPr/>
        </p:nvSpPr>
        <p:spPr>
          <a:xfrm rot="18185297">
            <a:off x="11058580" y="2796866"/>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9" name="Straight Connector 158">
            <a:extLst>
              <a:ext uri="{FF2B5EF4-FFF2-40B4-BE49-F238E27FC236}">
                <a16:creationId xmlns:a16="http://schemas.microsoft.com/office/drawing/2014/main" id="{E4F7138F-9239-1F0D-C709-4531D6C2D2C9}"/>
              </a:ext>
            </a:extLst>
          </p:cNvPr>
          <p:cNvCxnSpPr>
            <a:cxnSpLocks/>
            <a:stCxn id="158" idx="1"/>
            <a:endCxn id="153" idx="6"/>
          </p:cNvCxnSpPr>
          <p:nvPr/>
        </p:nvCxnSpPr>
        <p:spPr>
          <a:xfrm flipH="1">
            <a:off x="10883826" y="2928753"/>
            <a:ext cx="177108" cy="7475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F14A4EEF-DDA7-6320-B9F0-F475CB1D2A25}"/>
              </a:ext>
            </a:extLst>
          </p:cNvPr>
          <p:cNvSpPr/>
          <p:nvPr/>
        </p:nvSpPr>
        <p:spPr>
          <a:xfrm rot="18779398">
            <a:off x="11523192" y="276813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5" name="Straight Connector 164">
            <a:extLst>
              <a:ext uri="{FF2B5EF4-FFF2-40B4-BE49-F238E27FC236}">
                <a16:creationId xmlns:a16="http://schemas.microsoft.com/office/drawing/2014/main" id="{291B550D-7E2B-5DC0-EC87-0DC9C1F3DF3E}"/>
              </a:ext>
            </a:extLst>
          </p:cNvPr>
          <p:cNvCxnSpPr>
            <a:cxnSpLocks/>
            <a:stCxn id="164" idx="1"/>
            <a:endCxn id="158" idx="5"/>
          </p:cNvCxnSpPr>
          <p:nvPr/>
        </p:nvCxnSpPr>
        <p:spPr>
          <a:xfrm flipH="1">
            <a:off x="11274871" y="2881288"/>
            <a:ext cx="248389" cy="233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019FA3E1-6ECC-3C3B-F271-074A5D4986D9}"/>
              </a:ext>
            </a:extLst>
          </p:cNvPr>
          <p:cNvSpPr txBox="1"/>
          <p:nvPr/>
        </p:nvSpPr>
        <p:spPr>
          <a:xfrm>
            <a:off x="3155860" y="464107"/>
            <a:ext cx="5348155" cy="769441"/>
          </a:xfrm>
          <a:prstGeom prst="rect">
            <a:avLst/>
          </a:prstGeom>
          <a:noFill/>
        </p:spPr>
        <p:txBody>
          <a:bodyPr wrap="square">
            <a:spAutoFit/>
          </a:bodyPr>
          <a:lstStyle/>
          <a:p>
            <a:pPr algn="ctr"/>
            <a:r>
              <a:rPr lang="en-US" sz="4400" b="1" dirty="0"/>
              <a:t>….and extrapolates</a:t>
            </a:r>
            <a:endParaRPr lang="en-GB" sz="4400" dirty="0"/>
          </a:p>
        </p:txBody>
      </p:sp>
      <p:sp>
        <p:nvSpPr>
          <p:cNvPr id="179" name="Oval 178">
            <a:extLst>
              <a:ext uri="{FF2B5EF4-FFF2-40B4-BE49-F238E27FC236}">
                <a16:creationId xmlns:a16="http://schemas.microsoft.com/office/drawing/2014/main" id="{0B72453F-0240-2328-B469-AC2BDC52A9A1}"/>
              </a:ext>
            </a:extLst>
          </p:cNvPr>
          <p:cNvSpPr/>
          <p:nvPr/>
        </p:nvSpPr>
        <p:spPr>
          <a:xfrm rot="663099">
            <a:off x="11765074" y="3109803"/>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0" name="Straight Connector 179">
            <a:extLst>
              <a:ext uri="{FF2B5EF4-FFF2-40B4-BE49-F238E27FC236}">
                <a16:creationId xmlns:a16="http://schemas.microsoft.com/office/drawing/2014/main" id="{85EBCB74-FA07-7E97-E0CD-E5AC1CDA5533}"/>
              </a:ext>
            </a:extLst>
          </p:cNvPr>
          <p:cNvCxnSpPr>
            <a:cxnSpLocks/>
            <a:stCxn id="179" idx="1"/>
            <a:endCxn id="164" idx="4"/>
          </p:cNvCxnSpPr>
          <p:nvPr/>
        </p:nvCxnSpPr>
        <p:spPr>
          <a:xfrm flipH="1" flipV="1">
            <a:off x="11712481" y="2951997"/>
            <a:ext cx="100865" cy="17644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9A34E24D-D331-09C2-4EDD-31E385B5FED3}"/>
              </a:ext>
            </a:extLst>
          </p:cNvPr>
          <p:cNvSpPr/>
          <p:nvPr/>
        </p:nvSpPr>
        <p:spPr>
          <a:xfrm rot="4426815">
            <a:off x="11430348" y="3543302"/>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2" name="Straight Connector 191">
            <a:extLst>
              <a:ext uri="{FF2B5EF4-FFF2-40B4-BE49-F238E27FC236}">
                <a16:creationId xmlns:a16="http://schemas.microsoft.com/office/drawing/2014/main" id="{ACC4FBD1-19C9-9A0D-23F1-D7EFE5779ED4}"/>
              </a:ext>
            </a:extLst>
          </p:cNvPr>
          <p:cNvCxnSpPr>
            <a:cxnSpLocks/>
            <a:stCxn id="191" idx="1"/>
            <a:endCxn id="179" idx="3"/>
          </p:cNvCxnSpPr>
          <p:nvPr/>
        </p:nvCxnSpPr>
        <p:spPr>
          <a:xfrm flipV="1">
            <a:off x="11592304" y="3280176"/>
            <a:ext cx="191405" cy="27663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51E03B60-4FD6-6825-D735-7BCFAB0FE807}"/>
              </a:ext>
            </a:extLst>
          </p:cNvPr>
          <p:cNvSpPr/>
          <p:nvPr/>
        </p:nvSpPr>
        <p:spPr>
          <a:xfrm rot="450683">
            <a:off x="11762410" y="3872482"/>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8" name="Straight Connector 197">
            <a:extLst>
              <a:ext uri="{FF2B5EF4-FFF2-40B4-BE49-F238E27FC236}">
                <a16:creationId xmlns:a16="http://schemas.microsoft.com/office/drawing/2014/main" id="{BEB80267-678B-FDA7-53CE-8AB6E0879C52}"/>
              </a:ext>
            </a:extLst>
          </p:cNvPr>
          <p:cNvCxnSpPr>
            <a:cxnSpLocks/>
            <a:stCxn id="197" idx="1"/>
            <a:endCxn id="191" idx="7"/>
          </p:cNvCxnSpPr>
          <p:nvPr/>
        </p:nvCxnSpPr>
        <p:spPr>
          <a:xfrm flipH="1" flipV="1">
            <a:off x="11635488" y="3705258"/>
            <a:ext cx="169711" cy="18980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2" name="Oval 201">
            <a:extLst>
              <a:ext uri="{FF2B5EF4-FFF2-40B4-BE49-F238E27FC236}">
                <a16:creationId xmlns:a16="http://schemas.microsoft.com/office/drawing/2014/main" id="{2F3F5101-2861-A67B-35FB-122E22DCB737}"/>
              </a:ext>
            </a:extLst>
          </p:cNvPr>
          <p:cNvSpPr/>
          <p:nvPr/>
        </p:nvSpPr>
        <p:spPr>
          <a:xfrm rot="7892873">
            <a:off x="11029002" y="3868423"/>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3" name="Straight Connector 202">
            <a:extLst>
              <a:ext uri="{FF2B5EF4-FFF2-40B4-BE49-F238E27FC236}">
                <a16:creationId xmlns:a16="http://schemas.microsoft.com/office/drawing/2014/main" id="{AB34C8DB-AC6E-E4C3-F9A4-8FA03DB6BF9D}"/>
              </a:ext>
            </a:extLst>
          </p:cNvPr>
          <p:cNvCxnSpPr>
            <a:cxnSpLocks/>
            <a:stCxn id="202" idx="1"/>
            <a:endCxn id="197" idx="2"/>
          </p:cNvCxnSpPr>
          <p:nvPr/>
        </p:nvCxnSpPr>
        <p:spPr>
          <a:xfrm flipV="1">
            <a:off x="11247448" y="3967514"/>
            <a:ext cx="515900" cy="364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902FD766-6FE5-7029-6764-7035D4ABC8A4}"/>
              </a:ext>
            </a:extLst>
          </p:cNvPr>
          <p:cNvSpPr/>
          <p:nvPr/>
        </p:nvSpPr>
        <p:spPr>
          <a:xfrm rot="5400000">
            <a:off x="10720167" y="4231089"/>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8" name="Straight Connector 207">
            <a:extLst>
              <a:ext uri="{FF2B5EF4-FFF2-40B4-BE49-F238E27FC236}">
                <a16:creationId xmlns:a16="http://schemas.microsoft.com/office/drawing/2014/main" id="{C97A376E-6D9D-5374-9921-72EDFCFA361F}"/>
              </a:ext>
            </a:extLst>
          </p:cNvPr>
          <p:cNvCxnSpPr>
            <a:cxnSpLocks/>
            <a:stCxn id="207" idx="1"/>
            <a:endCxn id="202" idx="6"/>
          </p:cNvCxnSpPr>
          <p:nvPr/>
        </p:nvCxnSpPr>
        <p:spPr>
          <a:xfrm flipV="1">
            <a:off x="10906792" y="4059562"/>
            <a:ext cx="159024" cy="20354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6783C01A-C3D6-F76A-98F1-B4155F9D564B}"/>
              </a:ext>
            </a:extLst>
          </p:cNvPr>
          <p:cNvSpPr/>
          <p:nvPr/>
        </p:nvSpPr>
        <p:spPr>
          <a:xfrm rot="11411431">
            <a:off x="10679705" y="3434760"/>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2" name="Straight Connector 211">
            <a:extLst>
              <a:ext uri="{FF2B5EF4-FFF2-40B4-BE49-F238E27FC236}">
                <a16:creationId xmlns:a16="http://schemas.microsoft.com/office/drawing/2014/main" id="{A32C1DC1-2D35-BB14-54FC-8DA7F011F5F9}"/>
              </a:ext>
            </a:extLst>
          </p:cNvPr>
          <p:cNvCxnSpPr>
            <a:cxnSpLocks/>
            <a:stCxn id="211" idx="1"/>
            <a:endCxn id="202" idx="4"/>
          </p:cNvCxnSpPr>
          <p:nvPr/>
        </p:nvCxnSpPr>
        <p:spPr>
          <a:xfrm>
            <a:off x="10851434" y="3633842"/>
            <a:ext cx="205073" cy="27139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5" name="Oval 214">
            <a:extLst>
              <a:ext uri="{FF2B5EF4-FFF2-40B4-BE49-F238E27FC236}">
                <a16:creationId xmlns:a16="http://schemas.microsoft.com/office/drawing/2014/main" id="{0A37C2B9-8B98-F125-CE12-4678F6EDCE7D}"/>
              </a:ext>
            </a:extLst>
          </p:cNvPr>
          <p:cNvSpPr/>
          <p:nvPr/>
        </p:nvSpPr>
        <p:spPr>
          <a:xfrm rot="3375121">
            <a:off x="10655319" y="4713854"/>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6" name="Straight Connector 215">
            <a:extLst>
              <a:ext uri="{FF2B5EF4-FFF2-40B4-BE49-F238E27FC236}">
                <a16:creationId xmlns:a16="http://schemas.microsoft.com/office/drawing/2014/main" id="{8AB4E679-A8D8-6572-E63F-7A891C4F3282}"/>
              </a:ext>
            </a:extLst>
          </p:cNvPr>
          <p:cNvCxnSpPr>
            <a:cxnSpLocks/>
            <a:stCxn id="215" idx="1"/>
            <a:endCxn id="207" idx="6"/>
          </p:cNvCxnSpPr>
          <p:nvPr/>
        </p:nvCxnSpPr>
        <p:spPr>
          <a:xfrm flipV="1">
            <a:off x="10785973" y="4449734"/>
            <a:ext cx="43516" cy="26622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C87795B5-A03C-6277-6C00-E2325227BD31}"/>
              </a:ext>
            </a:extLst>
          </p:cNvPr>
          <p:cNvSpPr/>
          <p:nvPr/>
        </p:nvSpPr>
        <p:spPr>
          <a:xfrm rot="10380781">
            <a:off x="10073141" y="434041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0" name="Straight Connector 219">
            <a:extLst>
              <a:ext uri="{FF2B5EF4-FFF2-40B4-BE49-F238E27FC236}">
                <a16:creationId xmlns:a16="http://schemas.microsoft.com/office/drawing/2014/main" id="{CAF14F76-0C52-A274-D5E2-547FA0B03C28}"/>
              </a:ext>
            </a:extLst>
          </p:cNvPr>
          <p:cNvCxnSpPr>
            <a:cxnSpLocks/>
            <a:stCxn id="219" idx="1"/>
            <a:endCxn id="215" idx="3"/>
          </p:cNvCxnSpPr>
          <p:nvPr/>
        </p:nvCxnSpPr>
        <p:spPr>
          <a:xfrm>
            <a:off x="10268595" y="4517059"/>
            <a:ext cx="388826" cy="28478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5" name="Oval 224">
            <a:extLst>
              <a:ext uri="{FF2B5EF4-FFF2-40B4-BE49-F238E27FC236}">
                <a16:creationId xmlns:a16="http://schemas.microsoft.com/office/drawing/2014/main" id="{1777E1B1-F315-5A8F-F408-5D5B49D7F235}"/>
              </a:ext>
            </a:extLst>
          </p:cNvPr>
          <p:cNvSpPr/>
          <p:nvPr/>
        </p:nvSpPr>
        <p:spPr>
          <a:xfrm rot="4914851">
            <a:off x="9605627" y="4816135"/>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6" name="Straight Connector 225">
            <a:extLst>
              <a:ext uri="{FF2B5EF4-FFF2-40B4-BE49-F238E27FC236}">
                <a16:creationId xmlns:a16="http://schemas.microsoft.com/office/drawing/2014/main" id="{6D1E090E-C8EC-D8DD-DDE9-2677B7B4A973}"/>
              </a:ext>
            </a:extLst>
          </p:cNvPr>
          <p:cNvCxnSpPr>
            <a:cxnSpLocks/>
            <a:stCxn id="225" idx="1"/>
            <a:endCxn id="219" idx="7"/>
          </p:cNvCxnSpPr>
          <p:nvPr/>
        </p:nvCxnSpPr>
        <p:spPr>
          <a:xfrm flipV="1">
            <a:off x="9780610" y="4535865"/>
            <a:ext cx="334528" cy="30218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B005E91A-DAEE-42D8-E3A6-148B19C6D7A8}"/>
              </a:ext>
            </a:extLst>
          </p:cNvPr>
          <p:cNvSpPr/>
          <p:nvPr/>
        </p:nvSpPr>
        <p:spPr>
          <a:xfrm rot="20254437">
            <a:off x="10096389" y="5148702"/>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0" name="Straight Connector 229">
            <a:extLst>
              <a:ext uri="{FF2B5EF4-FFF2-40B4-BE49-F238E27FC236}">
                <a16:creationId xmlns:a16="http://schemas.microsoft.com/office/drawing/2014/main" id="{9CBB240E-D2B1-717F-4CC4-18E9DCB7CECA}"/>
              </a:ext>
            </a:extLst>
          </p:cNvPr>
          <p:cNvCxnSpPr>
            <a:cxnSpLocks/>
            <a:stCxn id="229" idx="1"/>
            <a:endCxn id="225" idx="7"/>
          </p:cNvCxnSpPr>
          <p:nvPr/>
        </p:nvCxnSpPr>
        <p:spPr>
          <a:xfrm flipH="1" flipV="1">
            <a:off x="9802357" y="4991118"/>
            <a:ext cx="302408" cy="22494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6" name="Oval 235">
            <a:extLst>
              <a:ext uri="{FF2B5EF4-FFF2-40B4-BE49-F238E27FC236}">
                <a16:creationId xmlns:a16="http://schemas.microsoft.com/office/drawing/2014/main" id="{C6D73266-D28A-FEFF-4E89-A4DBF9646A01}"/>
              </a:ext>
            </a:extLst>
          </p:cNvPr>
          <p:cNvSpPr/>
          <p:nvPr/>
        </p:nvSpPr>
        <p:spPr>
          <a:xfrm rot="7498122">
            <a:off x="8849066" y="489520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7" name="Straight Connector 236">
            <a:extLst>
              <a:ext uri="{FF2B5EF4-FFF2-40B4-BE49-F238E27FC236}">
                <a16:creationId xmlns:a16="http://schemas.microsoft.com/office/drawing/2014/main" id="{743F84DB-ABC1-C81E-A275-38A2E192A60E}"/>
              </a:ext>
            </a:extLst>
          </p:cNvPr>
          <p:cNvCxnSpPr>
            <a:cxnSpLocks/>
            <a:stCxn id="236" idx="1"/>
            <a:endCxn id="225" idx="4"/>
          </p:cNvCxnSpPr>
          <p:nvPr/>
        </p:nvCxnSpPr>
        <p:spPr>
          <a:xfrm flipV="1">
            <a:off x="9066040" y="4940835"/>
            <a:ext cx="540674" cy="4464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B55A6146-E684-272D-6F43-CE47C323C804}"/>
              </a:ext>
            </a:extLst>
          </p:cNvPr>
          <p:cNvSpPr/>
          <p:nvPr/>
        </p:nvSpPr>
        <p:spPr>
          <a:xfrm rot="5848729">
            <a:off x="8403790" y="5414083"/>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6" name="Straight Connector 245">
            <a:extLst>
              <a:ext uri="{FF2B5EF4-FFF2-40B4-BE49-F238E27FC236}">
                <a16:creationId xmlns:a16="http://schemas.microsoft.com/office/drawing/2014/main" id="{06C55F19-C71F-A8C3-82B5-54C385E2FD76}"/>
              </a:ext>
            </a:extLst>
          </p:cNvPr>
          <p:cNvCxnSpPr>
            <a:cxnSpLocks/>
            <a:stCxn id="245" idx="1"/>
            <a:endCxn id="236" idx="6"/>
          </p:cNvCxnSpPr>
          <p:nvPr/>
        </p:nvCxnSpPr>
        <p:spPr>
          <a:xfrm flipV="1">
            <a:off x="8599819" y="5094109"/>
            <a:ext cx="295913" cy="36271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1" name="Oval 250">
            <a:extLst>
              <a:ext uri="{FF2B5EF4-FFF2-40B4-BE49-F238E27FC236}">
                <a16:creationId xmlns:a16="http://schemas.microsoft.com/office/drawing/2014/main" id="{04358D32-760D-F273-A46A-3D3BCBFE88AF}"/>
              </a:ext>
            </a:extLst>
          </p:cNvPr>
          <p:cNvSpPr/>
          <p:nvPr/>
        </p:nvSpPr>
        <p:spPr>
          <a:xfrm rot="12919915">
            <a:off x="8329348" y="4730558"/>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2" name="Straight Connector 251">
            <a:extLst>
              <a:ext uri="{FF2B5EF4-FFF2-40B4-BE49-F238E27FC236}">
                <a16:creationId xmlns:a16="http://schemas.microsoft.com/office/drawing/2014/main" id="{4D7CE5E6-41BC-B054-9FB0-D04564B33CD8}"/>
              </a:ext>
            </a:extLst>
          </p:cNvPr>
          <p:cNvCxnSpPr>
            <a:cxnSpLocks/>
            <a:stCxn id="251" idx="1"/>
            <a:endCxn id="245" idx="2"/>
          </p:cNvCxnSpPr>
          <p:nvPr/>
        </p:nvCxnSpPr>
        <p:spPr>
          <a:xfrm>
            <a:off x="8457030" y="4947650"/>
            <a:ext cx="70311" cy="46736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6" name="Oval 255">
            <a:extLst>
              <a:ext uri="{FF2B5EF4-FFF2-40B4-BE49-F238E27FC236}">
                <a16:creationId xmlns:a16="http://schemas.microsoft.com/office/drawing/2014/main" id="{FA59BE3C-EF64-0AE4-1559-2D038425017C}"/>
              </a:ext>
            </a:extLst>
          </p:cNvPr>
          <p:cNvSpPr/>
          <p:nvPr/>
        </p:nvSpPr>
        <p:spPr>
          <a:xfrm rot="5848729">
            <a:off x="7500323" y="5062370"/>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7" name="Straight Connector 256">
            <a:extLst>
              <a:ext uri="{FF2B5EF4-FFF2-40B4-BE49-F238E27FC236}">
                <a16:creationId xmlns:a16="http://schemas.microsoft.com/office/drawing/2014/main" id="{9FCDDD72-3A6D-3DB9-DDAE-B44B23024417}"/>
              </a:ext>
            </a:extLst>
          </p:cNvPr>
          <p:cNvCxnSpPr>
            <a:cxnSpLocks/>
            <a:stCxn id="256" idx="1"/>
            <a:endCxn id="251" idx="7"/>
          </p:cNvCxnSpPr>
          <p:nvPr/>
        </p:nvCxnSpPr>
        <p:spPr>
          <a:xfrm flipV="1">
            <a:off x="7696352" y="4858240"/>
            <a:ext cx="634549" cy="24686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9" name="Oval 258">
            <a:extLst>
              <a:ext uri="{FF2B5EF4-FFF2-40B4-BE49-F238E27FC236}">
                <a16:creationId xmlns:a16="http://schemas.microsoft.com/office/drawing/2014/main" id="{365AA42E-3207-CCC6-F3C3-9CA42404F3FC}"/>
              </a:ext>
            </a:extLst>
          </p:cNvPr>
          <p:cNvSpPr/>
          <p:nvPr/>
        </p:nvSpPr>
        <p:spPr>
          <a:xfrm rot="7106702">
            <a:off x="6721113" y="5128564"/>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0" name="Straight Connector 259">
            <a:extLst>
              <a:ext uri="{FF2B5EF4-FFF2-40B4-BE49-F238E27FC236}">
                <a16:creationId xmlns:a16="http://schemas.microsoft.com/office/drawing/2014/main" id="{6D3A7340-04CB-17AA-AE56-826FCFAA49FB}"/>
              </a:ext>
            </a:extLst>
          </p:cNvPr>
          <p:cNvCxnSpPr>
            <a:cxnSpLocks/>
            <a:stCxn id="259" idx="1"/>
            <a:endCxn id="256" idx="4"/>
          </p:cNvCxnSpPr>
          <p:nvPr/>
        </p:nvCxnSpPr>
        <p:spPr>
          <a:xfrm flipV="1">
            <a:off x="6935226" y="5157464"/>
            <a:ext cx="566027" cy="4927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AA53AF65-F46B-EE1C-FAA1-D46CD50A80A1}"/>
              </a:ext>
            </a:extLst>
          </p:cNvPr>
          <p:cNvSpPr/>
          <p:nvPr/>
        </p:nvSpPr>
        <p:spPr>
          <a:xfrm rot="15738189">
            <a:off x="7047799" y="4556926"/>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4" name="Straight Connector 263">
            <a:extLst>
              <a:ext uri="{FF2B5EF4-FFF2-40B4-BE49-F238E27FC236}">
                <a16:creationId xmlns:a16="http://schemas.microsoft.com/office/drawing/2014/main" id="{B8F59835-D69B-3939-E7D0-178710C04DA2}"/>
              </a:ext>
            </a:extLst>
          </p:cNvPr>
          <p:cNvCxnSpPr>
            <a:cxnSpLocks/>
            <a:stCxn id="263" idx="1"/>
            <a:endCxn id="259" idx="2"/>
          </p:cNvCxnSpPr>
          <p:nvPr/>
        </p:nvCxnSpPr>
        <p:spPr>
          <a:xfrm flipH="1">
            <a:off x="6882507" y="4753208"/>
            <a:ext cx="208362" cy="38855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7" name="Oval 266">
            <a:extLst>
              <a:ext uri="{FF2B5EF4-FFF2-40B4-BE49-F238E27FC236}">
                <a16:creationId xmlns:a16="http://schemas.microsoft.com/office/drawing/2014/main" id="{02086EFE-3E35-4C33-7DE8-B74A3F679375}"/>
              </a:ext>
            </a:extLst>
          </p:cNvPr>
          <p:cNvSpPr/>
          <p:nvPr/>
        </p:nvSpPr>
        <p:spPr>
          <a:xfrm rot="5848729">
            <a:off x="6248176" y="5613242"/>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8" name="Straight Connector 267">
            <a:extLst>
              <a:ext uri="{FF2B5EF4-FFF2-40B4-BE49-F238E27FC236}">
                <a16:creationId xmlns:a16="http://schemas.microsoft.com/office/drawing/2014/main" id="{AE893EF8-752F-EB01-05DA-F058599F4850}"/>
              </a:ext>
            </a:extLst>
          </p:cNvPr>
          <p:cNvCxnSpPr>
            <a:cxnSpLocks/>
            <a:stCxn id="267" idx="1"/>
            <a:endCxn id="259" idx="6"/>
          </p:cNvCxnSpPr>
          <p:nvPr/>
        </p:nvCxnSpPr>
        <p:spPr>
          <a:xfrm flipV="1">
            <a:off x="6444205" y="5334011"/>
            <a:ext cx="334158" cy="32197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0" name="Oval 269">
            <a:extLst>
              <a:ext uri="{FF2B5EF4-FFF2-40B4-BE49-F238E27FC236}">
                <a16:creationId xmlns:a16="http://schemas.microsoft.com/office/drawing/2014/main" id="{2BF406A4-6078-CAEC-6380-D77FA7AA8C01}"/>
              </a:ext>
            </a:extLst>
          </p:cNvPr>
          <p:cNvSpPr/>
          <p:nvPr/>
        </p:nvSpPr>
        <p:spPr>
          <a:xfrm rot="9255386">
            <a:off x="5515777" y="5347499"/>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1" name="Straight Connector 270">
            <a:extLst>
              <a:ext uri="{FF2B5EF4-FFF2-40B4-BE49-F238E27FC236}">
                <a16:creationId xmlns:a16="http://schemas.microsoft.com/office/drawing/2014/main" id="{D591E223-1BD7-23A1-E5FC-D1BDA171C22F}"/>
              </a:ext>
            </a:extLst>
          </p:cNvPr>
          <p:cNvCxnSpPr>
            <a:cxnSpLocks/>
            <a:stCxn id="270" idx="1"/>
            <a:endCxn id="267" idx="4"/>
          </p:cNvCxnSpPr>
          <p:nvPr/>
        </p:nvCxnSpPr>
        <p:spPr>
          <a:xfrm>
            <a:off x="5728305" y="5492876"/>
            <a:ext cx="520801" cy="21546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6862E580-48FC-5D97-0B5B-FD6E3F20976B}"/>
              </a:ext>
            </a:extLst>
          </p:cNvPr>
          <p:cNvSpPr/>
          <p:nvPr/>
        </p:nvSpPr>
        <p:spPr>
          <a:xfrm rot="6680338">
            <a:off x="5184777" y="5927495"/>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6" name="Straight Connector 275">
            <a:extLst>
              <a:ext uri="{FF2B5EF4-FFF2-40B4-BE49-F238E27FC236}">
                <a16:creationId xmlns:a16="http://schemas.microsoft.com/office/drawing/2014/main" id="{05A4EA95-B6F3-F527-FB4E-64FF2146E3E7}"/>
              </a:ext>
            </a:extLst>
          </p:cNvPr>
          <p:cNvCxnSpPr>
            <a:cxnSpLocks/>
            <a:stCxn id="275" idx="1"/>
            <a:endCxn id="270" idx="7"/>
          </p:cNvCxnSpPr>
          <p:nvPr/>
        </p:nvCxnSpPr>
        <p:spPr>
          <a:xfrm flipV="1">
            <a:off x="5394232" y="5560027"/>
            <a:ext cx="194813" cy="43291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517D0D32-51B9-C1A0-8DC4-3CE8E18967AF}"/>
              </a:ext>
            </a:extLst>
          </p:cNvPr>
          <p:cNvSpPr/>
          <p:nvPr/>
        </p:nvSpPr>
        <p:spPr>
          <a:xfrm rot="6457117">
            <a:off x="4324519" y="5918097"/>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0" name="Straight Connector 279">
            <a:extLst>
              <a:ext uri="{FF2B5EF4-FFF2-40B4-BE49-F238E27FC236}">
                <a16:creationId xmlns:a16="http://schemas.microsoft.com/office/drawing/2014/main" id="{1B4E7260-CFD6-E51F-5E50-34B5D23D144C}"/>
              </a:ext>
            </a:extLst>
          </p:cNvPr>
          <p:cNvCxnSpPr>
            <a:cxnSpLocks/>
            <a:stCxn id="279" idx="0"/>
            <a:endCxn id="275" idx="5"/>
          </p:cNvCxnSpPr>
          <p:nvPr/>
        </p:nvCxnSpPr>
        <p:spPr>
          <a:xfrm>
            <a:off x="4538036" y="6060510"/>
            <a:ext cx="655931" cy="2018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4" name="Oval 283">
            <a:extLst>
              <a:ext uri="{FF2B5EF4-FFF2-40B4-BE49-F238E27FC236}">
                <a16:creationId xmlns:a16="http://schemas.microsoft.com/office/drawing/2014/main" id="{35C86C61-40D8-73F6-8FA2-0EC77960840F}"/>
              </a:ext>
            </a:extLst>
          </p:cNvPr>
          <p:cNvSpPr/>
          <p:nvPr/>
        </p:nvSpPr>
        <p:spPr>
          <a:xfrm rot="7724183">
            <a:off x="3581618" y="6147458"/>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5" name="Straight Connector 284">
            <a:extLst>
              <a:ext uri="{FF2B5EF4-FFF2-40B4-BE49-F238E27FC236}">
                <a16:creationId xmlns:a16="http://schemas.microsoft.com/office/drawing/2014/main" id="{C139AF5B-C522-45BC-3272-EE320C660590}"/>
              </a:ext>
            </a:extLst>
          </p:cNvPr>
          <p:cNvCxnSpPr>
            <a:cxnSpLocks/>
            <a:stCxn id="284" idx="1"/>
            <a:endCxn id="279" idx="5"/>
          </p:cNvCxnSpPr>
          <p:nvPr/>
        </p:nvCxnSpPr>
        <p:spPr>
          <a:xfrm flipV="1">
            <a:off x="3799610" y="6077698"/>
            <a:ext cx="537157" cy="16715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5C6793D1-16DF-EF90-8F67-35298E005923}"/>
              </a:ext>
            </a:extLst>
          </p:cNvPr>
          <p:cNvSpPr/>
          <p:nvPr/>
        </p:nvSpPr>
        <p:spPr>
          <a:xfrm rot="5140037">
            <a:off x="3096511" y="5786414"/>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0" name="Straight Connector 289">
            <a:extLst>
              <a:ext uri="{FF2B5EF4-FFF2-40B4-BE49-F238E27FC236}">
                <a16:creationId xmlns:a16="http://schemas.microsoft.com/office/drawing/2014/main" id="{291DA844-BC75-8D97-AE5B-E044986C30E6}"/>
              </a:ext>
            </a:extLst>
          </p:cNvPr>
          <p:cNvCxnSpPr>
            <a:cxnSpLocks/>
            <a:stCxn id="289" idx="7"/>
            <a:endCxn id="284" idx="5"/>
          </p:cNvCxnSpPr>
          <p:nvPr/>
        </p:nvCxnSpPr>
        <p:spPr>
          <a:xfrm>
            <a:off x="3288755" y="5966978"/>
            <a:ext cx="293516" cy="30173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5" name="Oval 294">
            <a:extLst>
              <a:ext uri="{FF2B5EF4-FFF2-40B4-BE49-F238E27FC236}">
                <a16:creationId xmlns:a16="http://schemas.microsoft.com/office/drawing/2014/main" id="{96F518AE-7EE0-B915-D0CC-50CD5306093E}"/>
              </a:ext>
            </a:extLst>
          </p:cNvPr>
          <p:cNvSpPr/>
          <p:nvPr/>
        </p:nvSpPr>
        <p:spPr>
          <a:xfrm rot="9255386">
            <a:off x="2399572" y="5955479"/>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6" name="Straight Connector 295">
            <a:extLst>
              <a:ext uri="{FF2B5EF4-FFF2-40B4-BE49-F238E27FC236}">
                <a16:creationId xmlns:a16="http://schemas.microsoft.com/office/drawing/2014/main" id="{4852894C-44C1-BA11-6539-3333B70C9DB7}"/>
              </a:ext>
            </a:extLst>
          </p:cNvPr>
          <p:cNvCxnSpPr>
            <a:cxnSpLocks/>
            <a:stCxn id="295" idx="2"/>
            <a:endCxn id="289" idx="4"/>
          </p:cNvCxnSpPr>
          <p:nvPr/>
        </p:nvCxnSpPr>
        <p:spPr>
          <a:xfrm flipV="1">
            <a:off x="2607366" y="5903996"/>
            <a:ext cx="489457" cy="11332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0" name="Oval 299">
            <a:extLst>
              <a:ext uri="{FF2B5EF4-FFF2-40B4-BE49-F238E27FC236}">
                <a16:creationId xmlns:a16="http://schemas.microsoft.com/office/drawing/2014/main" id="{60380C98-2A6A-829A-5666-9541797DC22D}"/>
              </a:ext>
            </a:extLst>
          </p:cNvPr>
          <p:cNvSpPr/>
          <p:nvPr/>
        </p:nvSpPr>
        <p:spPr>
          <a:xfrm rot="7910315">
            <a:off x="1696402" y="6059143"/>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01" name="Straight Connector 300">
            <a:extLst>
              <a:ext uri="{FF2B5EF4-FFF2-40B4-BE49-F238E27FC236}">
                <a16:creationId xmlns:a16="http://schemas.microsoft.com/office/drawing/2014/main" id="{AB4E6C39-62B0-7806-73CF-ED9D7454AC40}"/>
              </a:ext>
            </a:extLst>
          </p:cNvPr>
          <p:cNvCxnSpPr>
            <a:cxnSpLocks/>
            <a:stCxn id="300" idx="1"/>
            <a:endCxn id="295" idx="6"/>
          </p:cNvCxnSpPr>
          <p:nvPr/>
        </p:nvCxnSpPr>
        <p:spPr>
          <a:xfrm flipV="1">
            <a:off x="1914880" y="6112285"/>
            <a:ext cx="495542" cy="5015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2" name="TextBox 341">
            <a:extLst>
              <a:ext uri="{FF2B5EF4-FFF2-40B4-BE49-F238E27FC236}">
                <a16:creationId xmlns:a16="http://schemas.microsoft.com/office/drawing/2014/main" id="{5E6207BC-AADF-0DAF-F522-761AB687A71D}"/>
              </a:ext>
            </a:extLst>
          </p:cNvPr>
          <p:cNvSpPr txBox="1"/>
          <p:nvPr/>
        </p:nvSpPr>
        <p:spPr>
          <a:xfrm>
            <a:off x="643634" y="5875750"/>
            <a:ext cx="965329" cy="523220"/>
          </a:xfrm>
          <a:prstGeom prst="rect">
            <a:avLst/>
          </a:prstGeom>
          <a:noFill/>
        </p:spPr>
        <p:txBody>
          <a:bodyPr wrap="none" rtlCol="0">
            <a:spAutoFit/>
          </a:bodyPr>
          <a:lstStyle/>
          <a:p>
            <a:r>
              <a:rPr lang="en-US" sz="2800" b="1" dirty="0"/>
              <a:t>Cats</a:t>
            </a:r>
            <a:endParaRPr lang="en-GB" sz="2800" b="1" dirty="0"/>
          </a:p>
        </p:txBody>
      </p:sp>
      <p:sp>
        <p:nvSpPr>
          <p:cNvPr id="13" name="Oval 12">
            <a:extLst>
              <a:ext uri="{FF2B5EF4-FFF2-40B4-BE49-F238E27FC236}">
                <a16:creationId xmlns:a16="http://schemas.microsoft.com/office/drawing/2014/main" id="{56A85C9C-E4D5-6B9B-DCF6-99F6BC597223}"/>
              </a:ext>
            </a:extLst>
          </p:cNvPr>
          <p:cNvSpPr/>
          <p:nvPr/>
        </p:nvSpPr>
        <p:spPr>
          <a:xfrm rot="6567863">
            <a:off x="5318428" y="4701872"/>
            <a:ext cx="218645" cy="218645"/>
          </a:xfrm>
          <a:prstGeom prst="ellipse">
            <a:avLst/>
          </a:prstGeom>
          <a:solidFill>
            <a:srgbClr val="FF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98B5AC2D-3D2D-7DBE-3D3F-11B1FD1EFB91}"/>
              </a:ext>
            </a:extLst>
          </p:cNvPr>
          <p:cNvCxnSpPr>
            <a:cxnSpLocks/>
            <a:stCxn id="13" idx="7"/>
          </p:cNvCxnSpPr>
          <p:nvPr/>
        </p:nvCxnSpPr>
        <p:spPr>
          <a:xfrm>
            <a:off x="5474876" y="4909838"/>
            <a:ext cx="102739" cy="448512"/>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814D80-BB5D-E4DD-C584-AF8ECAAB7FC3}"/>
              </a:ext>
            </a:extLst>
          </p:cNvPr>
          <p:cNvSpPr/>
          <p:nvPr/>
        </p:nvSpPr>
        <p:spPr>
          <a:xfrm>
            <a:off x="1575398" y="4110084"/>
            <a:ext cx="3762103" cy="619941"/>
          </a:xfrm>
          <a:custGeom>
            <a:avLst/>
            <a:gdLst>
              <a:gd name="connsiteX0" fmla="*/ 0 w 3762103"/>
              <a:gd name="connsiteY0" fmla="*/ 0 h 600891"/>
              <a:gd name="connsiteX1" fmla="*/ 1053738 w 3762103"/>
              <a:gd name="connsiteY1" fmla="*/ 304800 h 600891"/>
              <a:gd name="connsiteX2" fmla="*/ 2595155 w 3762103"/>
              <a:gd name="connsiteY2" fmla="*/ 330926 h 600891"/>
              <a:gd name="connsiteX3" fmla="*/ 3762103 w 3762103"/>
              <a:gd name="connsiteY3" fmla="*/ 600891 h 600891"/>
              <a:gd name="connsiteX0" fmla="*/ 0 w 3762103"/>
              <a:gd name="connsiteY0" fmla="*/ 0 h 600891"/>
              <a:gd name="connsiteX1" fmla="*/ 1053738 w 3762103"/>
              <a:gd name="connsiteY1" fmla="*/ 304800 h 600891"/>
              <a:gd name="connsiteX2" fmla="*/ 2595155 w 3762103"/>
              <a:gd name="connsiteY2" fmla="*/ 330926 h 600891"/>
              <a:gd name="connsiteX3" fmla="*/ 3762103 w 3762103"/>
              <a:gd name="connsiteY3" fmla="*/ 600891 h 600891"/>
              <a:gd name="connsiteX0" fmla="*/ 0 w 3762103"/>
              <a:gd name="connsiteY0" fmla="*/ 0 h 619941"/>
              <a:gd name="connsiteX1" fmla="*/ 1053738 w 3762103"/>
              <a:gd name="connsiteY1" fmla="*/ 323850 h 619941"/>
              <a:gd name="connsiteX2" fmla="*/ 2595155 w 3762103"/>
              <a:gd name="connsiteY2" fmla="*/ 349976 h 619941"/>
              <a:gd name="connsiteX3" fmla="*/ 3762103 w 3762103"/>
              <a:gd name="connsiteY3" fmla="*/ 619941 h 619941"/>
              <a:gd name="connsiteX0" fmla="*/ 0 w 3762103"/>
              <a:gd name="connsiteY0" fmla="*/ 0 h 619941"/>
              <a:gd name="connsiteX1" fmla="*/ 1053738 w 3762103"/>
              <a:gd name="connsiteY1" fmla="*/ 323850 h 619941"/>
              <a:gd name="connsiteX2" fmla="*/ 2595155 w 3762103"/>
              <a:gd name="connsiteY2" fmla="*/ 349976 h 619941"/>
              <a:gd name="connsiteX3" fmla="*/ 3762103 w 3762103"/>
              <a:gd name="connsiteY3" fmla="*/ 619941 h 619941"/>
              <a:gd name="connsiteX0" fmla="*/ 0 w 3762103"/>
              <a:gd name="connsiteY0" fmla="*/ 0 h 619941"/>
              <a:gd name="connsiteX1" fmla="*/ 1053738 w 3762103"/>
              <a:gd name="connsiteY1" fmla="*/ 323850 h 619941"/>
              <a:gd name="connsiteX2" fmla="*/ 2595155 w 3762103"/>
              <a:gd name="connsiteY2" fmla="*/ 349976 h 619941"/>
              <a:gd name="connsiteX3" fmla="*/ 3762103 w 3762103"/>
              <a:gd name="connsiteY3" fmla="*/ 619941 h 619941"/>
              <a:gd name="connsiteX0" fmla="*/ 0 w 3762103"/>
              <a:gd name="connsiteY0" fmla="*/ 0 h 619941"/>
              <a:gd name="connsiteX1" fmla="*/ 1044213 w 3762103"/>
              <a:gd name="connsiteY1" fmla="*/ 342900 h 619941"/>
              <a:gd name="connsiteX2" fmla="*/ 2595155 w 3762103"/>
              <a:gd name="connsiteY2" fmla="*/ 349976 h 619941"/>
              <a:gd name="connsiteX3" fmla="*/ 3762103 w 3762103"/>
              <a:gd name="connsiteY3" fmla="*/ 619941 h 619941"/>
              <a:gd name="connsiteX0" fmla="*/ 0 w 3762103"/>
              <a:gd name="connsiteY0" fmla="*/ 0 h 619941"/>
              <a:gd name="connsiteX1" fmla="*/ 1044213 w 3762103"/>
              <a:gd name="connsiteY1" fmla="*/ 342900 h 619941"/>
              <a:gd name="connsiteX2" fmla="*/ 2590393 w 3762103"/>
              <a:gd name="connsiteY2" fmla="*/ 316639 h 619941"/>
              <a:gd name="connsiteX3" fmla="*/ 3762103 w 3762103"/>
              <a:gd name="connsiteY3" fmla="*/ 619941 h 619941"/>
            </a:gdLst>
            <a:ahLst/>
            <a:cxnLst>
              <a:cxn ang="0">
                <a:pos x="connsiteX0" y="connsiteY0"/>
              </a:cxn>
              <a:cxn ang="0">
                <a:pos x="connsiteX1" y="connsiteY1"/>
              </a:cxn>
              <a:cxn ang="0">
                <a:pos x="connsiteX2" y="connsiteY2"/>
              </a:cxn>
              <a:cxn ang="0">
                <a:pos x="connsiteX3" y="connsiteY3"/>
              </a:cxn>
            </a:cxnLst>
            <a:rect l="l" t="t" r="r" b="b"/>
            <a:pathLst>
              <a:path w="3762103" h="619941">
                <a:moveTo>
                  <a:pt x="0" y="0"/>
                </a:moveTo>
                <a:cubicBezTo>
                  <a:pt x="91530" y="210548"/>
                  <a:pt x="612481" y="290127"/>
                  <a:pt x="1044213" y="342900"/>
                </a:cubicBezTo>
                <a:cubicBezTo>
                  <a:pt x="1475945" y="395673"/>
                  <a:pt x="2138999" y="267291"/>
                  <a:pt x="2590393" y="316639"/>
                </a:cubicBezTo>
                <a:cubicBezTo>
                  <a:pt x="3041787" y="365987"/>
                  <a:pt x="3494814" y="371519"/>
                  <a:pt x="3762103" y="619941"/>
                </a:cubicBezTo>
              </a:path>
            </a:pathLst>
          </a:cu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4" name="Oval 223">
            <a:extLst>
              <a:ext uri="{FF2B5EF4-FFF2-40B4-BE49-F238E27FC236}">
                <a16:creationId xmlns:a16="http://schemas.microsoft.com/office/drawing/2014/main" id="{0D8E29FE-00FF-8B49-AD00-4F86749DE0E0}"/>
              </a:ext>
            </a:extLst>
          </p:cNvPr>
          <p:cNvSpPr/>
          <p:nvPr/>
        </p:nvSpPr>
        <p:spPr>
          <a:xfrm rot="9490878">
            <a:off x="4850815" y="4984538"/>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7" name="Straight Connector 226">
            <a:extLst>
              <a:ext uri="{FF2B5EF4-FFF2-40B4-BE49-F238E27FC236}">
                <a16:creationId xmlns:a16="http://schemas.microsoft.com/office/drawing/2014/main" id="{25A62619-9A95-6066-687F-70BD79A01F4D}"/>
              </a:ext>
            </a:extLst>
          </p:cNvPr>
          <p:cNvCxnSpPr>
            <a:cxnSpLocks/>
            <a:stCxn id="224" idx="1"/>
          </p:cNvCxnSpPr>
          <p:nvPr/>
        </p:nvCxnSpPr>
        <p:spPr>
          <a:xfrm>
            <a:off x="5060633" y="5136894"/>
            <a:ext cx="461261" cy="28387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4D81610C-DD5F-8DC6-DDE0-7BDF528B01A5}"/>
              </a:ext>
            </a:extLst>
          </p:cNvPr>
          <p:cNvSpPr/>
          <p:nvPr/>
        </p:nvSpPr>
        <p:spPr>
          <a:xfrm rot="6457117">
            <a:off x="4086584" y="4739200"/>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1" name="Straight Connector 230">
            <a:extLst>
              <a:ext uri="{FF2B5EF4-FFF2-40B4-BE49-F238E27FC236}">
                <a16:creationId xmlns:a16="http://schemas.microsoft.com/office/drawing/2014/main" id="{FB88CC45-8FA6-C217-D9F3-052943C7B1F3}"/>
              </a:ext>
            </a:extLst>
          </p:cNvPr>
          <p:cNvCxnSpPr>
            <a:cxnSpLocks/>
            <a:stCxn id="228" idx="0"/>
            <a:endCxn id="224" idx="5"/>
          </p:cNvCxnSpPr>
          <p:nvPr/>
        </p:nvCxnSpPr>
        <p:spPr>
          <a:xfrm>
            <a:off x="4300101" y="4881613"/>
            <a:ext cx="559541" cy="16921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a:extLst>
              <a:ext uri="{FF2B5EF4-FFF2-40B4-BE49-F238E27FC236}">
                <a16:creationId xmlns:a16="http://schemas.microsoft.com/office/drawing/2014/main" id="{2C18252F-0A23-6BCD-C56F-A05FA7CA9972}"/>
              </a:ext>
            </a:extLst>
          </p:cNvPr>
          <p:cNvSpPr/>
          <p:nvPr/>
        </p:nvSpPr>
        <p:spPr>
          <a:xfrm rot="7724183">
            <a:off x="3326190" y="4943467"/>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3" name="Straight Connector 232">
            <a:extLst>
              <a:ext uri="{FF2B5EF4-FFF2-40B4-BE49-F238E27FC236}">
                <a16:creationId xmlns:a16="http://schemas.microsoft.com/office/drawing/2014/main" id="{68E60F2E-2381-49E1-2973-C557DAF802EC}"/>
              </a:ext>
            </a:extLst>
          </p:cNvPr>
          <p:cNvCxnSpPr>
            <a:cxnSpLocks/>
            <a:stCxn id="232" idx="1"/>
            <a:endCxn id="228" idx="5"/>
          </p:cNvCxnSpPr>
          <p:nvPr/>
        </p:nvCxnSpPr>
        <p:spPr>
          <a:xfrm flipV="1">
            <a:off x="3544182" y="4898801"/>
            <a:ext cx="554650" cy="14206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4" name="Oval 233">
            <a:extLst>
              <a:ext uri="{FF2B5EF4-FFF2-40B4-BE49-F238E27FC236}">
                <a16:creationId xmlns:a16="http://schemas.microsoft.com/office/drawing/2014/main" id="{C169A485-A46C-8EB9-3B56-2BE0664A98F0}"/>
              </a:ext>
            </a:extLst>
          </p:cNvPr>
          <p:cNvSpPr/>
          <p:nvPr/>
        </p:nvSpPr>
        <p:spPr>
          <a:xfrm rot="3546040">
            <a:off x="2762916" y="4755081"/>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5" name="Straight Connector 234">
            <a:extLst>
              <a:ext uri="{FF2B5EF4-FFF2-40B4-BE49-F238E27FC236}">
                <a16:creationId xmlns:a16="http://schemas.microsoft.com/office/drawing/2014/main" id="{A4639DFA-AF2B-8EA2-00FC-F3FFCBC8D6D8}"/>
              </a:ext>
            </a:extLst>
          </p:cNvPr>
          <p:cNvCxnSpPr>
            <a:cxnSpLocks/>
            <a:stCxn id="234" idx="7"/>
            <a:endCxn id="232" idx="5"/>
          </p:cNvCxnSpPr>
          <p:nvPr/>
        </p:nvCxnSpPr>
        <p:spPr>
          <a:xfrm>
            <a:off x="2978267" y="4891037"/>
            <a:ext cx="348576" cy="17368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8" name="Oval 237">
            <a:extLst>
              <a:ext uri="{FF2B5EF4-FFF2-40B4-BE49-F238E27FC236}">
                <a16:creationId xmlns:a16="http://schemas.microsoft.com/office/drawing/2014/main" id="{4DABBE13-0A2D-71C2-0577-FE2B23EE1663}"/>
              </a:ext>
            </a:extLst>
          </p:cNvPr>
          <p:cNvSpPr/>
          <p:nvPr/>
        </p:nvSpPr>
        <p:spPr>
          <a:xfrm rot="9255386">
            <a:off x="2317510" y="4986454"/>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9" name="Straight Connector 238">
            <a:extLst>
              <a:ext uri="{FF2B5EF4-FFF2-40B4-BE49-F238E27FC236}">
                <a16:creationId xmlns:a16="http://schemas.microsoft.com/office/drawing/2014/main" id="{D97C789B-93E5-049C-39B9-6DFCE0F23B90}"/>
              </a:ext>
            </a:extLst>
          </p:cNvPr>
          <p:cNvCxnSpPr>
            <a:cxnSpLocks/>
            <a:stCxn id="238" idx="2"/>
            <a:endCxn id="234" idx="4"/>
          </p:cNvCxnSpPr>
          <p:nvPr/>
        </p:nvCxnSpPr>
        <p:spPr>
          <a:xfrm flipV="1">
            <a:off x="2525304" y="4920544"/>
            <a:ext cx="253128" cy="12774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0" name="Oval 239">
            <a:extLst>
              <a:ext uri="{FF2B5EF4-FFF2-40B4-BE49-F238E27FC236}">
                <a16:creationId xmlns:a16="http://schemas.microsoft.com/office/drawing/2014/main" id="{898C5896-8809-95FA-A822-CF3DB9E53BA4}"/>
              </a:ext>
            </a:extLst>
          </p:cNvPr>
          <p:cNvSpPr/>
          <p:nvPr/>
        </p:nvSpPr>
        <p:spPr>
          <a:xfrm rot="8919843">
            <a:off x="1671319" y="4809785"/>
            <a:ext cx="218645" cy="218645"/>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41" name="Straight Connector 240">
            <a:extLst>
              <a:ext uri="{FF2B5EF4-FFF2-40B4-BE49-F238E27FC236}">
                <a16:creationId xmlns:a16="http://schemas.microsoft.com/office/drawing/2014/main" id="{F7B64534-0066-3E88-D57B-C1837EDBA667}"/>
              </a:ext>
            </a:extLst>
          </p:cNvPr>
          <p:cNvCxnSpPr>
            <a:cxnSpLocks/>
            <a:stCxn id="240" idx="1"/>
            <a:endCxn id="238" idx="5"/>
          </p:cNvCxnSpPr>
          <p:nvPr/>
        </p:nvCxnSpPr>
        <p:spPr>
          <a:xfrm>
            <a:off x="1886870" y="4944933"/>
            <a:ext cx="436757" cy="11478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0B002376-CDE9-5A76-8941-3BBBC26E5F06}"/>
              </a:ext>
            </a:extLst>
          </p:cNvPr>
          <p:cNvSpPr txBox="1"/>
          <p:nvPr/>
        </p:nvSpPr>
        <p:spPr>
          <a:xfrm>
            <a:off x="830514" y="4632949"/>
            <a:ext cx="585417" cy="523220"/>
          </a:xfrm>
          <a:prstGeom prst="rect">
            <a:avLst/>
          </a:prstGeom>
          <a:noFill/>
        </p:spPr>
        <p:txBody>
          <a:bodyPr wrap="none" rtlCol="0">
            <a:spAutoFit/>
          </a:bodyPr>
          <a:lstStyle/>
          <a:p>
            <a:r>
              <a:rPr lang="en-US" sz="2800" b="1" dirty="0"/>
              <a:t>42</a:t>
            </a:r>
            <a:endParaRPr lang="en-GB" sz="2800" b="1" dirty="0"/>
          </a:p>
        </p:txBody>
      </p:sp>
      <p:sp>
        <p:nvSpPr>
          <p:cNvPr id="243" name="TextBox 242">
            <a:extLst>
              <a:ext uri="{FF2B5EF4-FFF2-40B4-BE49-F238E27FC236}">
                <a16:creationId xmlns:a16="http://schemas.microsoft.com/office/drawing/2014/main" id="{93D7FB87-8939-3C5B-222B-0DF9397EBB5B}"/>
              </a:ext>
            </a:extLst>
          </p:cNvPr>
          <p:cNvSpPr txBox="1"/>
          <p:nvPr/>
        </p:nvSpPr>
        <p:spPr>
          <a:xfrm>
            <a:off x="325621" y="1407939"/>
            <a:ext cx="1774382" cy="954107"/>
          </a:xfrm>
          <a:prstGeom prst="rect">
            <a:avLst/>
          </a:prstGeom>
          <a:noFill/>
        </p:spPr>
        <p:txBody>
          <a:bodyPr wrap="square" rtlCol="0">
            <a:spAutoFit/>
          </a:bodyPr>
          <a:lstStyle/>
          <a:p>
            <a:pPr algn="ctr"/>
            <a:r>
              <a:rPr lang="en-US" sz="2800" b="1" dirty="0"/>
              <a:t>meaning of life?</a:t>
            </a:r>
            <a:endParaRPr lang="en-GB" sz="2800" b="1" dirty="0"/>
          </a:p>
        </p:txBody>
      </p:sp>
    </p:spTree>
    <p:extLst>
      <p:ext uri="{BB962C8B-B14F-4D97-AF65-F5344CB8AC3E}">
        <p14:creationId xmlns:p14="http://schemas.microsoft.com/office/powerpoint/2010/main" val="320670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3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fade">
                                      <p:cBhvr>
                                        <p:cTn id="33" dur="500"/>
                                        <p:tgtEl>
                                          <p:spTgt spid="62"/>
                                        </p:tgtEl>
                                      </p:cBhvr>
                                    </p:animEffect>
                                  </p:childTnLst>
                                </p:cTn>
                              </p:par>
                              <p:par>
                                <p:cTn id="34" presetID="10" presetClass="entr" presetSubtype="0" fill="hold"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500"/>
                                        <p:tgtEl>
                                          <p:spTgt spid="45"/>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fade">
                                      <p:cBhvr>
                                        <p:cTn id="46" dur="300"/>
                                        <p:tgtEl>
                                          <p:spTgt spid="54"/>
                                        </p:tgtEl>
                                      </p:cBhvr>
                                    </p:animEffect>
                                  </p:childTnLst>
                                </p:cTn>
                              </p:par>
                              <p:par>
                                <p:cTn id="47" presetID="10"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250"/>
                                        <p:tgtEl>
                                          <p:spTgt spid="51"/>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73"/>
                                        </p:tgtEl>
                                        <p:attrNameLst>
                                          <p:attrName>style.visibility</p:attrName>
                                        </p:attrNameLst>
                                      </p:cBhvr>
                                      <p:to>
                                        <p:strVal val="visible"/>
                                      </p:to>
                                    </p:set>
                                    <p:animEffect transition="in" filter="fade">
                                      <p:cBhvr>
                                        <p:cTn id="56" dur="250"/>
                                        <p:tgtEl>
                                          <p:spTgt spid="73"/>
                                        </p:tgtEl>
                                      </p:cBhvr>
                                    </p:animEffect>
                                  </p:childTnLst>
                                </p:cTn>
                              </p:par>
                              <p:par>
                                <p:cTn id="57" presetID="10" presetClass="entr" presetSubtype="0" fill="hold" nodeType="with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fade">
                                      <p:cBhvr>
                                        <p:cTn id="59" dur="250"/>
                                        <p:tgtEl>
                                          <p:spTgt spid="74"/>
                                        </p:tgtEl>
                                      </p:cBhvr>
                                    </p:animEffect>
                                  </p:childTnLst>
                                </p:cTn>
                              </p:par>
                              <p:par>
                                <p:cTn id="60" presetID="10" presetClass="entr" presetSubtype="0" fill="hold" nodeType="with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250"/>
                                        <p:tgtEl>
                                          <p:spTgt spid="8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250"/>
                                        <p:tgtEl>
                                          <p:spTgt spid="84"/>
                                        </p:tgtEl>
                                      </p:cBhvr>
                                    </p:animEffect>
                                  </p:childTnLst>
                                </p:cTn>
                              </p:par>
                            </p:childTnLst>
                          </p:cTn>
                        </p:par>
                        <p:par>
                          <p:cTn id="66" fill="hold">
                            <p:stCondLst>
                              <p:cond delay="2250"/>
                            </p:stCondLst>
                            <p:childTnLst>
                              <p:par>
                                <p:cTn id="67" presetID="10" presetClass="entr" presetSubtype="0" fill="hold" nodeType="afterEffect">
                                  <p:stCondLst>
                                    <p:cond delay="0"/>
                                  </p:stCondLst>
                                  <p:childTnLst>
                                    <p:set>
                                      <p:cBhvr>
                                        <p:cTn id="68" dur="1" fill="hold">
                                          <p:stCondLst>
                                            <p:cond delay="0"/>
                                          </p:stCondLst>
                                        </p:cTn>
                                        <p:tgtEl>
                                          <p:spTgt spid="91"/>
                                        </p:tgtEl>
                                        <p:attrNameLst>
                                          <p:attrName>style.visibility</p:attrName>
                                        </p:attrNameLst>
                                      </p:cBhvr>
                                      <p:to>
                                        <p:strVal val="visible"/>
                                      </p:to>
                                    </p:set>
                                    <p:animEffect transition="in" filter="fade">
                                      <p:cBhvr>
                                        <p:cTn id="69" dur="250"/>
                                        <p:tgtEl>
                                          <p:spTgt spid="9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0"/>
                                        </p:tgtEl>
                                        <p:attrNameLst>
                                          <p:attrName>style.visibility</p:attrName>
                                        </p:attrNameLst>
                                      </p:cBhvr>
                                      <p:to>
                                        <p:strVal val="visible"/>
                                      </p:to>
                                    </p:set>
                                    <p:animEffect transition="in" filter="fade">
                                      <p:cBhvr>
                                        <p:cTn id="72" dur="250"/>
                                        <p:tgtEl>
                                          <p:spTgt spid="90"/>
                                        </p:tgtEl>
                                      </p:cBhvr>
                                    </p:animEffect>
                                  </p:childTnLst>
                                </p:cTn>
                              </p:par>
                            </p:childTnLst>
                          </p:cTn>
                        </p:par>
                        <p:par>
                          <p:cTn id="73" fill="hold">
                            <p:stCondLst>
                              <p:cond delay="2500"/>
                            </p:stCondLst>
                            <p:childTnLst>
                              <p:par>
                                <p:cTn id="74" presetID="10" presetClass="entr" presetSubtype="0" fill="hold" grpId="0" nodeType="after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250"/>
                                        <p:tgtEl>
                                          <p:spTgt spid="95"/>
                                        </p:tgtEl>
                                      </p:cBhvr>
                                    </p:animEffect>
                                  </p:childTnLst>
                                </p:cTn>
                              </p:par>
                              <p:par>
                                <p:cTn id="77" presetID="10" presetClass="entr" presetSubtype="0"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250"/>
                                        <p:tgtEl>
                                          <p:spTgt spid="96"/>
                                        </p:tgtEl>
                                      </p:cBhvr>
                                    </p:animEffect>
                                  </p:childTnLst>
                                </p:cTn>
                              </p:par>
                            </p:childTnLst>
                          </p:cTn>
                        </p:par>
                        <p:par>
                          <p:cTn id="80" fill="hold">
                            <p:stCondLst>
                              <p:cond delay="2750"/>
                            </p:stCondLst>
                            <p:childTnLst>
                              <p:par>
                                <p:cTn id="81" presetID="10" presetClass="entr" presetSubtype="0" fill="hold"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fade">
                                      <p:cBhvr>
                                        <p:cTn id="83" dur="250"/>
                                        <p:tgtEl>
                                          <p:spTgt spid="10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0"/>
                                        </p:tgtEl>
                                        <p:attrNameLst>
                                          <p:attrName>style.visibility</p:attrName>
                                        </p:attrNameLst>
                                      </p:cBhvr>
                                      <p:to>
                                        <p:strVal val="visible"/>
                                      </p:to>
                                    </p:set>
                                    <p:animEffect transition="in" filter="fade">
                                      <p:cBhvr>
                                        <p:cTn id="86" dur="250"/>
                                        <p:tgtEl>
                                          <p:spTgt spid="100"/>
                                        </p:tgtEl>
                                      </p:cBhvr>
                                    </p:animEffect>
                                  </p:childTnLst>
                                </p:cTn>
                              </p:par>
                            </p:childTnLst>
                          </p:cTn>
                        </p:par>
                        <p:par>
                          <p:cTn id="87" fill="hold">
                            <p:stCondLst>
                              <p:cond delay="3000"/>
                            </p:stCondLst>
                            <p:childTnLst>
                              <p:par>
                                <p:cTn id="88" presetID="10" presetClass="entr" presetSubtype="0" fill="hold" grpId="0" nodeType="after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250"/>
                                        <p:tgtEl>
                                          <p:spTgt spid="2"/>
                                        </p:tgtEl>
                                      </p:cBhvr>
                                    </p:animEffect>
                                  </p:childTnLst>
                                </p:cTn>
                              </p:par>
                              <p:par>
                                <p:cTn id="91" presetID="10"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250"/>
                                        <p:tgtEl>
                                          <p:spTgt spid="12"/>
                                        </p:tgtEl>
                                      </p:cBhvr>
                                    </p:animEffect>
                                  </p:childTnLst>
                                </p:cTn>
                              </p:par>
                            </p:childTnLst>
                          </p:cTn>
                        </p:par>
                        <p:par>
                          <p:cTn id="94" fill="hold">
                            <p:stCondLst>
                              <p:cond delay="3250"/>
                            </p:stCondLst>
                            <p:childTnLst>
                              <p:par>
                                <p:cTn id="95" presetID="10" presetClass="entr" presetSubtype="0" fill="hold" nodeType="after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250"/>
                                        <p:tgtEl>
                                          <p:spTgt spid="3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250"/>
                                        <p:tgtEl>
                                          <p:spTgt spid="24"/>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250"/>
                                        <p:tgtEl>
                                          <p:spTgt spid="3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childTnLst>
                          </p:cTn>
                        </p:par>
                        <p:par>
                          <p:cTn id="108" fill="hold">
                            <p:stCondLst>
                              <p:cond delay="3750"/>
                            </p:stCondLst>
                            <p:childTnLst>
                              <p:par>
                                <p:cTn id="109" presetID="10" presetClass="entr" presetSubtype="0" fill="hold" grpId="0" nodeType="after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fade">
                                      <p:cBhvr>
                                        <p:cTn id="111" dur="250"/>
                                        <p:tgtEl>
                                          <p:spTgt spid="41"/>
                                        </p:tgtEl>
                                      </p:cBhvr>
                                    </p:animEffect>
                                  </p:childTnLst>
                                </p:cTn>
                              </p:par>
                              <p:par>
                                <p:cTn id="112" presetID="10" presetClass="entr" presetSubtype="0" fill="hold"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250"/>
                                        <p:tgtEl>
                                          <p:spTgt spid="42"/>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56"/>
                                        </p:tgtEl>
                                        <p:attrNameLst>
                                          <p:attrName>style.visibility</p:attrName>
                                        </p:attrNameLst>
                                      </p:cBhvr>
                                      <p:to>
                                        <p:strVal val="visible"/>
                                      </p:to>
                                    </p:set>
                                    <p:animEffect transition="in" filter="fade">
                                      <p:cBhvr>
                                        <p:cTn id="118" dur="250"/>
                                        <p:tgtEl>
                                          <p:spTgt spid="5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250"/>
                                        <p:tgtEl>
                                          <p:spTgt spid="5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97"/>
                                        </p:tgtEl>
                                        <p:attrNameLst>
                                          <p:attrName>style.visibility</p:attrName>
                                        </p:attrNameLst>
                                      </p:cBhvr>
                                      <p:to>
                                        <p:strVal val="visible"/>
                                      </p:to>
                                    </p:set>
                                    <p:animEffect transition="in" filter="fade">
                                      <p:cBhvr>
                                        <p:cTn id="124" dur="250"/>
                                        <p:tgtEl>
                                          <p:spTgt spid="97"/>
                                        </p:tgtEl>
                                      </p:cBhvr>
                                    </p:animEffect>
                                  </p:childTnLst>
                                </p:cTn>
                              </p:par>
                              <p:par>
                                <p:cTn id="125" presetID="10" presetClass="entr" presetSubtype="0" fill="hold" nodeType="withEffect">
                                  <p:stCondLst>
                                    <p:cond delay="0"/>
                                  </p:stCondLst>
                                  <p:childTnLst>
                                    <p:set>
                                      <p:cBhvr>
                                        <p:cTn id="126" dur="1" fill="hold">
                                          <p:stCondLst>
                                            <p:cond delay="0"/>
                                          </p:stCondLst>
                                        </p:cTn>
                                        <p:tgtEl>
                                          <p:spTgt spid="98"/>
                                        </p:tgtEl>
                                        <p:attrNameLst>
                                          <p:attrName>style.visibility</p:attrName>
                                        </p:attrNameLst>
                                      </p:cBhvr>
                                      <p:to>
                                        <p:strVal val="visible"/>
                                      </p:to>
                                    </p:set>
                                    <p:animEffect transition="in" filter="fade">
                                      <p:cBhvr>
                                        <p:cTn id="127" dur="250"/>
                                        <p:tgtEl>
                                          <p:spTgt spid="9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7"/>
                                        </p:tgtEl>
                                        <p:attrNameLst>
                                          <p:attrName>style.visibility</p:attrName>
                                        </p:attrNameLst>
                                      </p:cBhvr>
                                      <p:to>
                                        <p:strVal val="visible"/>
                                      </p:to>
                                    </p:set>
                                    <p:animEffect transition="in" filter="fade">
                                      <p:cBhvr>
                                        <p:cTn id="130" dur="250"/>
                                        <p:tgtEl>
                                          <p:spTgt spid="67"/>
                                        </p:tgtEl>
                                      </p:cBhvr>
                                    </p:animEffect>
                                  </p:childTnLst>
                                </p:cTn>
                              </p:par>
                              <p:par>
                                <p:cTn id="131" presetID="10" presetClass="entr" presetSubtype="0" fill="hold" nodeType="withEffect">
                                  <p:stCondLst>
                                    <p:cond delay="0"/>
                                  </p:stCondLst>
                                  <p:childTnLst>
                                    <p:set>
                                      <p:cBhvr>
                                        <p:cTn id="132" dur="1" fill="hold">
                                          <p:stCondLst>
                                            <p:cond delay="0"/>
                                          </p:stCondLst>
                                        </p:cTn>
                                        <p:tgtEl>
                                          <p:spTgt spid="68"/>
                                        </p:tgtEl>
                                        <p:attrNameLst>
                                          <p:attrName>style.visibility</p:attrName>
                                        </p:attrNameLst>
                                      </p:cBhvr>
                                      <p:to>
                                        <p:strVal val="visible"/>
                                      </p:to>
                                    </p:set>
                                    <p:animEffect transition="in" filter="fade">
                                      <p:cBhvr>
                                        <p:cTn id="133" dur="250"/>
                                        <p:tgtEl>
                                          <p:spTgt spid="6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7"/>
                                        </p:tgtEl>
                                        <p:attrNameLst>
                                          <p:attrName>style.visibility</p:attrName>
                                        </p:attrNameLst>
                                      </p:cBhvr>
                                      <p:to>
                                        <p:strVal val="visible"/>
                                      </p:to>
                                    </p:set>
                                    <p:animEffect transition="in" filter="fade">
                                      <p:cBhvr>
                                        <p:cTn id="136" dur="250"/>
                                        <p:tgtEl>
                                          <p:spTgt spid="77"/>
                                        </p:tgtEl>
                                      </p:cBhvr>
                                    </p:animEffect>
                                  </p:childTnLst>
                                </p:cTn>
                              </p:par>
                              <p:par>
                                <p:cTn id="137" presetID="10" presetClass="entr" presetSubtype="0" fill="hold" nodeType="with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fade">
                                      <p:cBhvr>
                                        <p:cTn id="139" dur="250"/>
                                        <p:tgtEl>
                                          <p:spTgt spid="78"/>
                                        </p:tgtEl>
                                      </p:cBhvr>
                                    </p:animEffect>
                                  </p:childTnLst>
                                </p:cTn>
                              </p:par>
                            </p:childTnLst>
                          </p:cTn>
                        </p:par>
                        <p:par>
                          <p:cTn id="140" fill="hold">
                            <p:stCondLst>
                              <p:cond delay="4250"/>
                            </p:stCondLst>
                            <p:childTnLst>
                              <p:par>
                                <p:cTn id="141" presetID="10" presetClass="entr" presetSubtype="0" fill="hold" nodeType="afterEffect">
                                  <p:stCondLst>
                                    <p:cond delay="0"/>
                                  </p:stCondLst>
                                  <p:childTnLst>
                                    <p:set>
                                      <p:cBhvr>
                                        <p:cTn id="142" dur="1" fill="hold">
                                          <p:stCondLst>
                                            <p:cond delay="0"/>
                                          </p:stCondLst>
                                        </p:cTn>
                                        <p:tgtEl>
                                          <p:spTgt spid="92"/>
                                        </p:tgtEl>
                                        <p:attrNameLst>
                                          <p:attrName>style.visibility</p:attrName>
                                        </p:attrNameLst>
                                      </p:cBhvr>
                                      <p:to>
                                        <p:strVal val="visible"/>
                                      </p:to>
                                    </p:set>
                                    <p:animEffect transition="in" filter="fade">
                                      <p:cBhvr>
                                        <p:cTn id="143" dur="250"/>
                                        <p:tgtEl>
                                          <p:spTgt spid="9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89"/>
                                        </p:tgtEl>
                                        <p:attrNameLst>
                                          <p:attrName>style.visibility</p:attrName>
                                        </p:attrNameLst>
                                      </p:cBhvr>
                                      <p:to>
                                        <p:strVal val="visible"/>
                                      </p:to>
                                    </p:set>
                                    <p:animEffect transition="in" filter="fade">
                                      <p:cBhvr>
                                        <p:cTn id="146" dur="250"/>
                                        <p:tgtEl>
                                          <p:spTgt spid="89"/>
                                        </p:tgtEl>
                                      </p:cBhvr>
                                    </p:animEffect>
                                  </p:childTnLst>
                                </p:cTn>
                              </p:par>
                            </p:childTnLst>
                          </p:cTn>
                        </p:par>
                        <p:par>
                          <p:cTn id="147" fill="hold">
                            <p:stCondLst>
                              <p:cond delay="4500"/>
                            </p:stCondLst>
                            <p:childTnLst>
                              <p:par>
                                <p:cTn id="148" presetID="10" presetClass="entr" presetSubtype="0" fill="hold" nodeType="afterEffect">
                                  <p:stCondLst>
                                    <p:cond delay="0"/>
                                  </p:stCondLst>
                                  <p:childTnLst>
                                    <p:set>
                                      <p:cBhvr>
                                        <p:cTn id="149" dur="1" fill="hold">
                                          <p:stCondLst>
                                            <p:cond delay="0"/>
                                          </p:stCondLst>
                                        </p:cTn>
                                        <p:tgtEl>
                                          <p:spTgt spid="106"/>
                                        </p:tgtEl>
                                        <p:attrNameLst>
                                          <p:attrName>style.visibility</p:attrName>
                                        </p:attrNameLst>
                                      </p:cBhvr>
                                      <p:to>
                                        <p:strVal val="visible"/>
                                      </p:to>
                                    </p:set>
                                    <p:animEffect transition="in" filter="fade">
                                      <p:cBhvr>
                                        <p:cTn id="150" dur="250"/>
                                        <p:tgtEl>
                                          <p:spTgt spid="10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05"/>
                                        </p:tgtEl>
                                        <p:attrNameLst>
                                          <p:attrName>style.visibility</p:attrName>
                                        </p:attrNameLst>
                                      </p:cBhvr>
                                      <p:to>
                                        <p:strVal val="visible"/>
                                      </p:to>
                                    </p:set>
                                    <p:animEffect transition="in" filter="fade">
                                      <p:cBhvr>
                                        <p:cTn id="153" dur="250"/>
                                        <p:tgtEl>
                                          <p:spTgt spid="105"/>
                                        </p:tgtEl>
                                      </p:cBhvr>
                                    </p:animEffect>
                                  </p:childTnLst>
                                </p:cTn>
                              </p:par>
                            </p:childTnLst>
                          </p:cTn>
                        </p:par>
                        <p:par>
                          <p:cTn id="154" fill="hold">
                            <p:stCondLst>
                              <p:cond delay="4750"/>
                            </p:stCondLst>
                            <p:childTnLst>
                              <p:par>
                                <p:cTn id="155" presetID="10" presetClass="entr" presetSubtype="0" fill="hold" nodeType="afterEffect">
                                  <p:stCondLst>
                                    <p:cond delay="0"/>
                                  </p:stCondLst>
                                  <p:childTnLst>
                                    <p:set>
                                      <p:cBhvr>
                                        <p:cTn id="156" dur="1" fill="hold">
                                          <p:stCondLst>
                                            <p:cond delay="0"/>
                                          </p:stCondLst>
                                        </p:cTn>
                                        <p:tgtEl>
                                          <p:spTgt spid="112"/>
                                        </p:tgtEl>
                                        <p:attrNameLst>
                                          <p:attrName>style.visibility</p:attrName>
                                        </p:attrNameLst>
                                      </p:cBhvr>
                                      <p:to>
                                        <p:strVal val="visible"/>
                                      </p:to>
                                    </p:set>
                                    <p:animEffect transition="in" filter="fade">
                                      <p:cBhvr>
                                        <p:cTn id="157" dur="250"/>
                                        <p:tgtEl>
                                          <p:spTgt spid="112"/>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1"/>
                                        </p:tgtEl>
                                        <p:attrNameLst>
                                          <p:attrName>style.visibility</p:attrName>
                                        </p:attrNameLst>
                                      </p:cBhvr>
                                      <p:to>
                                        <p:strVal val="visible"/>
                                      </p:to>
                                    </p:set>
                                    <p:animEffect transition="in" filter="fade">
                                      <p:cBhvr>
                                        <p:cTn id="160" dur="250"/>
                                        <p:tgtEl>
                                          <p:spTgt spid="111"/>
                                        </p:tgtEl>
                                      </p:cBhvr>
                                    </p:animEffect>
                                  </p:childTnLst>
                                </p:cTn>
                              </p:par>
                            </p:childTnLst>
                          </p:cTn>
                        </p:par>
                        <p:par>
                          <p:cTn id="161" fill="hold">
                            <p:stCondLst>
                              <p:cond delay="5000"/>
                            </p:stCondLst>
                            <p:childTnLst>
                              <p:par>
                                <p:cTn id="162" presetID="10" presetClass="entr" presetSubtype="0" fill="hold" nodeType="afterEffect">
                                  <p:stCondLst>
                                    <p:cond delay="0"/>
                                  </p:stCondLst>
                                  <p:childTnLst>
                                    <p:set>
                                      <p:cBhvr>
                                        <p:cTn id="163" dur="1" fill="hold">
                                          <p:stCondLst>
                                            <p:cond delay="0"/>
                                          </p:stCondLst>
                                        </p:cTn>
                                        <p:tgtEl>
                                          <p:spTgt spid="118"/>
                                        </p:tgtEl>
                                        <p:attrNameLst>
                                          <p:attrName>style.visibility</p:attrName>
                                        </p:attrNameLst>
                                      </p:cBhvr>
                                      <p:to>
                                        <p:strVal val="visible"/>
                                      </p:to>
                                    </p:set>
                                    <p:animEffect transition="in" filter="fade">
                                      <p:cBhvr>
                                        <p:cTn id="164" dur="250"/>
                                        <p:tgtEl>
                                          <p:spTgt spid="118"/>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17"/>
                                        </p:tgtEl>
                                        <p:attrNameLst>
                                          <p:attrName>style.visibility</p:attrName>
                                        </p:attrNameLst>
                                      </p:cBhvr>
                                      <p:to>
                                        <p:strVal val="visible"/>
                                      </p:to>
                                    </p:set>
                                    <p:animEffect transition="in" filter="fade">
                                      <p:cBhvr>
                                        <p:cTn id="167" dur="250"/>
                                        <p:tgtEl>
                                          <p:spTgt spid="117"/>
                                        </p:tgtEl>
                                      </p:cBhvr>
                                    </p:animEffect>
                                  </p:childTnLst>
                                </p:cTn>
                              </p:par>
                            </p:childTnLst>
                          </p:cTn>
                        </p:par>
                        <p:par>
                          <p:cTn id="168" fill="hold">
                            <p:stCondLst>
                              <p:cond delay="5250"/>
                            </p:stCondLst>
                            <p:childTnLst>
                              <p:par>
                                <p:cTn id="169" presetID="10" presetClass="entr" presetSubtype="0" fill="hold" nodeType="afterEffect">
                                  <p:stCondLst>
                                    <p:cond delay="0"/>
                                  </p:stCondLst>
                                  <p:childTnLst>
                                    <p:set>
                                      <p:cBhvr>
                                        <p:cTn id="170" dur="1" fill="hold">
                                          <p:stCondLst>
                                            <p:cond delay="0"/>
                                          </p:stCondLst>
                                        </p:cTn>
                                        <p:tgtEl>
                                          <p:spTgt spid="122"/>
                                        </p:tgtEl>
                                        <p:attrNameLst>
                                          <p:attrName>style.visibility</p:attrName>
                                        </p:attrNameLst>
                                      </p:cBhvr>
                                      <p:to>
                                        <p:strVal val="visible"/>
                                      </p:to>
                                    </p:set>
                                    <p:animEffect transition="in" filter="fade">
                                      <p:cBhvr>
                                        <p:cTn id="171" dur="250"/>
                                        <p:tgtEl>
                                          <p:spTgt spid="12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21"/>
                                        </p:tgtEl>
                                        <p:attrNameLst>
                                          <p:attrName>style.visibility</p:attrName>
                                        </p:attrNameLst>
                                      </p:cBhvr>
                                      <p:to>
                                        <p:strVal val="visible"/>
                                      </p:to>
                                    </p:set>
                                    <p:animEffect transition="in" filter="fade">
                                      <p:cBhvr>
                                        <p:cTn id="174" dur="250"/>
                                        <p:tgtEl>
                                          <p:spTgt spid="121"/>
                                        </p:tgtEl>
                                      </p:cBhvr>
                                    </p:animEffect>
                                  </p:childTnLst>
                                </p:cTn>
                              </p:par>
                            </p:childTnLst>
                          </p:cTn>
                        </p:par>
                        <p:par>
                          <p:cTn id="175" fill="hold">
                            <p:stCondLst>
                              <p:cond delay="5500"/>
                            </p:stCondLst>
                            <p:childTnLst>
                              <p:par>
                                <p:cTn id="176" presetID="10" presetClass="entr" presetSubtype="0" fill="hold" nodeType="afterEffect">
                                  <p:stCondLst>
                                    <p:cond delay="0"/>
                                  </p:stCondLst>
                                  <p:childTnLst>
                                    <p:set>
                                      <p:cBhvr>
                                        <p:cTn id="177" dur="1" fill="hold">
                                          <p:stCondLst>
                                            <p:cond delay="0"/>
                                          </p:stCondLst>
                                        </p:cTn>
                                        <p:tgtEl>
                                          <p:spTgt spid="127"/>
                                        </p:tgtEl>
                                        <p:attrNameLst>
                                          <p:attrName>style.visibility</p:attrName>
                                        </p:attrNameLst>
                                      </p:cBhvr>
                                      <p:to>
                                        <p:strVal val="visible"/>
                                      </p:to>
                                    </p:set>
                                    <p:animEffect transition="in" filter="fade">
                                      <p:cBhvr>
                                        <p:cTn id="178" dur="250"/>
                                        <p:tgtEl>
                                          <p:spTgt spid="12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26"/>
                                        </p:tgtEl>
                                        <p:attrNameLst>
                                          <p:attrName>style.visibility</p:attrName>
                                        </p:attrNameLst>
                                      </p:cBhvr>
                                      <p:to>
                                        <p:strVal val="visible"/>
                                      </p:to>
                                    </p:set>
                                    <p:animEffect transition="in" filter="fade">
                                      <p:cBhvr>
                                        <p:cTn id="181" dur="250"/>
                                        <p:tgtEl>
                                          <p:spTgt spid="126"/>
                                        </p:tgtEl>
                                      </p:cBhvr>
                                    </p:animEffect>
                                  </p:childTnLst>
                                </p:cTn>
                              </p:par>
                              <p:par>
                                <p:cTn id="182" presetID="10" presetClass="entr" presetSubtype="0" fill="hold" nodeType="withEffect">
                                  <p:stCondLst>
                                    <p:cond delay="0"/>
                                  </p:stCondLst>
                                  <p:childTnLst>
                                    <p:set>
                                      <p:cBhvr>
                                        <p:cTn id="183" dur="1" fill="hold">
                                          <p:stCondLst>
                                            <p:cond delay="0"/>
                                          </p:stCondLst>
                                        </p:cTn>
                                        <p:tgtEl>
                                          <p:spTgt spid="131"/>
                                        </p:tgtEl>
                                        <p:attrNameLst>
                                          <p:attrName>style.visibility</p:attrName>
                                        </p:attrNameLst>
                                      </p:cBhvr>
                                      <p:to>
                                        <p:strVal val="visible"/>
                                      </p:to>
                                    </p:set>
                                    <p:animEffect transition="in" filter="fade">
                                      <p:cBhvr>
                                        <p:cTn id="184" dur="250"/>
                                        <p:tgtEl>
                                          <p:spTgt spid="13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30"/>
                                        </p:tgtEl>
                                        <p:attrNameLst>
                                          <p:attrName>style.visibility</p:attrName>
                                        </p:attrNameLst>
                                      </p:cBhvr>
                                      <p:to>
                                        <p:strVal val="visible"/>
                                      </p:to>
                                    </p:set>
                                    <p:animEffect transition="in" filter="fade">
                                      <p:cBhvr>
                                        <p:cTn id="187" dur="250"/>
                                        <p:tgtEl>
                                          <p:spTgt spid="130"/>
                                        </p:tgtEl>
                                      </p:cBhvr>
                                    </p:animEffect>
                                  </p:childTnLst>
                                </p:cTn>
                              </p:par>
                            </p:childTnLst>
                          </p:cTn>
                        </p:par>
                        <p:par>
                          <p:cTn id="188" fill="hold">
                            <p:stCondLst>
                              <p:cond delay="5750"/>
                            </p:stCondLst>
                            <p:childTnLst>
                              <p:par>
                                <p:cTn id="189" presetID="10" presetClass="entr" presetSubtype="0" fill="hold" nodeType="afterEffect">
                                  <p:stCondLst>
                                    <p:cond delay="0"/>
                                  </p:stCondLst>
                                  <p:childTnLst>
                                    <p:set>
                                      <p:cBhvr>
                                        <p:cTn id="190" dur="1" fill="hold">
                                          <p:stCondLst>
                                            <p:cond delay="0"/>
                                          </p:stCondLst>
                                        </p:cTn>
                                        <p:tgtEl>
                                          <p:spTgt spid="17"/>
                                        </p:tgtEl>
                                        <p:attrNameLst>
                                          <p:attrName>style.visibility</p:attrName>
                                        </p:attrNameLst>
                                      </p:cBhvr>
                                      <p:to>
                                        <p:strVal val="visible"/>
                                      </p:to>
                                    </p:set>
                                    <p:animEffect transition="in" filter="fade">
                                      <p:cBhvr>
                                        <p:cTn id="191" dur="250"/>
                                        <p:tgtEl>
                                          <p:spTgt spid="17"/>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4"/>
                                        </p:tgtEl>
                                        <p:attrNameLst>
                                          <p:attrName>style.visibility</p:attrName>
                                        </p:attrNameLst>
                                      </p:cBhvr>
                                      <p:to>
                                        <p:strVal val="visible"/>
                                      </p:to>
                                    </p:set>
                                    <p:animEffect transition="in" filter="fade">
                                      <p:cBhvr>
                                        <p:cTn id="194" dur="250"/>
                                        <p:tgtEl>
                                          <p:spTgt spid="14"/>
                                        </p:tgtEl>
                                      </p:cBhvr>
                                    </p:animEffect>
                                  </p:childTnLst>
                                </p:cTn>
                              </p:par>
                            </p:childTnLst>
                          </p:cTn>
                        </p:par>
                        <p:par>
                          <p:cTn id="195" fill="hold">
                            <p:stCondLst>
                              <p:cond delay="6000"/>
                            </p:stCondLst>
                            <p:childTnLst>
                              <p:par>
                                <p:cTn id="196" presetID="10" presetClass="entr" presetSubtype="0" fill="hold" nodeType="afterEffect">
                                  <p:stCondLst>
                                    <p:cond delay="0"/>
                                  </p:stCondLst>
                                  <p:childTnLst>
                                    <p:set>
                                      <p:cBhvr>
                                        <p:cTn id="197" dur="1" fill="hold">
                                          <p:stCondLst>
                                            <p:cond delay="0"/>
                                          </p:stCondLst>
                                        </p:cTn>
                                        <p:tgtEl>
                                          <p:spTgt spid="43"/>
                                        </p:tgtEl>
                                        <p:attrNameLst>
                                          <p:attrName>style.visibility</p:attrName>
                                        </p:attrNameLst>
                                      </p:cBhvr>
                                      <p:to>
                                        <p:strVal val="visible"/>
                                      </p:to>
                                    </p:set>
                                    <p:animEffect transition="in" filter="fade">
                                      <p:cBhvr>
                                        <p:cTn id="198" dur="250"/>
                                        <p:tgtEl>
                                          <p:spTgt spid="43"/>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39"/>
                                        </p:tgtEl>
                                        <p:attrNameLst>
                                          <p:attrName>style.visibility</p:attrName>
                                        </p:attrNameLst>
                                      </p:cBhvr>
                                      <p:to>
                                        <p:strVal val="visible"/>
                                      </p:to>
                                    </p:set>
                                    <p:animEffect transition="in" filter="fade">
                                      <p:cBhvr>
                                        <p:cTn id="201" dur="250"/>
                                        <p:tgtEl>
                                          <p:spTgt spid="39"/>
                                        </p:tgtEl>
                                      </p:cBhvr>
                                    </p:animEffect>
                                  </p:childTnLst>
                                </p:cTn>
                              </p:par>
                            </p:childTnLst>
                          </p:cTn>
                        </p:par>
                        <p:par>
                          <p:cTn id="202" fill="hold">
                            <p:stCondLst>
                              <p:cond delay="6250"/>
                            </p:stCondLst>
                            <p:childTnLst>
                              <p:par>
                                <p:cTn id="203" presetID="10" presetClass="entr" presetSubtype="0" fill="hold" nodeType="afterEffect">
                                  <p:stCondLst>
                                    <p:cond delay="0"/>
                                  </p:stCondLst>
                                  <p:childTnLst>
                                    <p:set>
                                      <p:cBhvr>
                                        <p:cTn id="204" dur="1" fill="hold">
                                          <p:stCondLst>
                                            <p:cond delay="0"/>
                                          </p:stCondLst>
                                        </p:cTn>
                                        <p:tgtEl>
                                          <p:spTgt spid="38"/>
                                        </p:tgtEl>
                                        <p:attrNameLst>
                                          <p:attrName>style.visibility</p:attrName>
                                        </p:attrNameLst>
                                      </p:cBhvr>
                                      <p:to>
                                        <p:strVal val="visible"/>
                                      </p:to>
                                    </p:set>
                                    <p:animEffect transition="in" filter="fade">
                                      <p:cBhvr>
                                        <p:cTn id="205" dur="250"/>
                                        <p:tgtEl>
                                          <p:spTgt spid="38"/>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33"/>
                                        </p:tgtEl>
                                        <p:attrNameLst>
                                          <p:attrName>style.visibility</p:attrName>
                                        </p:attrNameLst>
                                      </p:cBhvr>
                                      <p:to>
                                        <p:strVal val="visible"/>
                                      </p:to>
                                    </p:set>
                                    <p:animEffect transition="in" filter="fade">
                                      <p:cBhvr>
                                        <p:cTn id="208" dur="250"/>
                                        <p:tgtEl>
                                          <p:spTgt spid="33"/>
                                        </p:tgtEl>
                                      </p:cBhvr>
                                    </p:animEffect>
                                  </p:childTnLst>
                                </p:cTn>
                              </p:par>
                            </p:childTnLst>
                          </p:cTn>
                        </p:par>
                        <p:par>
                          <p:cTn id="209" fill="hold">
                            <p:stCondLst>
                              <p:cond delay="6500"/>
                            </p:stCondLst>
                            <p:childTnLst>
                              <p:par>
                                <p:cTn id="210" presetID="10" presetClass="entr" presetSubtype="0" fill="hold" nodeType="afterEffect">
                                  <p:stCondLst>
                                    <p:cond delay="0"/>
                                  </p:stCondLst>
                                  <p:childTnLst>
                                    <p:set>
                                      <p:cBhvr>
                                        <p:cTn id="211" dur="1" fill="hold">
                                          <p:stCondLst>
                                            <p:cond delay="0"/>
                                          </p:stCondLst>
                                        </p:cTn>
                                        <p:tgtEl>
                                          <p:spTgt spid="59"/>
                                        </p:tgtEl>
                                        <p:attrNameLst>
                                          <p:attrName>style.visibility</p:attrName>
                                        </p:attrNameLst>
                                      </p:cBhvr>
                                      <p:to>
                                        <p:strVal val="visible"/>
                                      </p:to>
                                    </p:set>
                                    <p:animEffect transition="in" filter="fade">
                                      <p:cBhvr>
                                        <p:cTn id="212" dur="250"/>
                                        <p:tgtEl>
                                          <p:spTgt spid="59"/>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58"/>
                                        </p:tgtEl>
                                        <p:attrNameLst>
                                          <p:attrName>style.visibility</p:attrName>
                                        </p:attrNameLst>
                                      </p:cBhvr>
                                      <p:to>
                                        <p:strVal val="visible"/>
                                      </p:to>
                                    </p:set>
                                    <p:animEffect transition="in" filter="fade">
                                      <p:cBhvr>
                                        <p:cTn id="215" dur="250"/>
                                        <p:tgtEl>
                                          <p:spTgt spid="58"/>
                                        </p:tgtEl>
                                      </p:cBhvr>
                                    </p:animEffect>
                                  </p:childTnLst>
                                </p:cTn>
                              </p:par>
                            </p:childTnLst>
                          </p:cTn>
                        </p:par>
                        <p:par>
                          <p:cTn id="216" fill="hold">
                            <p:stCondLst>
                              <p:cond delay="6750"/>
                            </p:stCondLst>
                            <p:childTnLst>
                              <p:par>
                                <p:cTn id="217" presetID="10" presetClass="entr" presetSubtype="0" fill="hold" grpId="0" nodeType="afterEffect">
                                  <p:stCondLst>
                                    <p:cond delay="0"/>
                                  </p:stCondLst>
                                  <p:childTnLst>
                                    <p:set>
                                      <p:cBhvr>
                                        <p:cTn id="218" dur="1" fill="hold">
                                          <p:stCondLst>
                                            <p:cond delay="0"/>
                                          </p:stCondLst>
                                        </p:cTn>
                                        <p:tgtEl>
                                          <p:spTgt spid="87"/>
                                        </p:tgtEl>
                                        <p:attrNameLst>
                                          <p:attrName>style.visibility</p:attrName>
                                        </p:attrNameLst>
                                      </p:cBhvr>
                                      <p:to>
                                        <p:strVal val="visible"/>
                                      </p:to>
                                    </p:set>
                                    <p:animEffect transition="in" filter="fade">
                                      <p:cBhvr>
                                        <p:cTn id="219" dur="250"/>
                                        <p:tgtEl>
                                          <p:spTgt spid="87"/>
                                        </p:tgtEl>
                                      </p:cBhvr>
                                    </p:animEffect>
                                  </p:childTnLst>
                                </p:cTn>
                              </p:par>
                              <p:par>
                                <p:cTn id="220" presetID="10" presetClass="entr" presetSubtype="0" fill="hold" nodeType="withEffect">
                                  <p:stCondLst>
                                    <p:cond delay="0"/>
                                  </p:stCondLst>
                                  <p:childTnLst>
                                    <p:set>
                                      <p:cBhvr>
                                        <p:cTn id="221" dur="1" fill="hold">
                                          <p:stCondLst>
                                            <p:cond delay="0"/>
                                          </p:stCondLst>
                                        </p:cTn>
                                        <p:tgtEl>
                                          <p:spTgt spid="88"/>
                                        </p:tgtEl>
                                        <p:attrNameLst>
                                          <p:attrName>style.visibility</p:attrName>
                                        </p:attrNameLst>
                                      </p:cBhvr>
                                      <p:to>
                                        <p:strVal val="visible"/>
                                      </p:to>
                                    </p:set>
                                    <p:animEffect transition="in" filter="fade">
                                      <p:cBhvr>
                                        <p:cTn id="222" dur="250"/>
                                        <p:tgtEl>
                                          <p:spTgt spid="88"/>
                                        </p:tgtEl>
                                      </p:cBhvr>
                                    </p:animEffect>
                                  </p:childTnLst>
                                </p:cTn>
                              </p:par>
                              <p:par>
                                <p:cTn id="223" presetID="10" presetClass="entr" presetSubtype="0" fill="hold" nodeType="withEffect">
                                  <p:stCondLst>
                                    <p:cond delay="0"/>
                                  </p:stCondLst>
                                  <p:childTnLst>
                                    <p:set>
                                      <p:cBhvr>
                                        <p:cTn id="224" dur="1" fill="hold">
                                          <p:stCondLst>
                                            <p:cond delay="0"/>
                                          </p:stCondLst>
                                        </p:cTn>
                                        <p:tgtEl>
                                          <p:spTgt spid="69"/>
                                        </p:tgtEl>
                                        <p:attrNameLst>
                                          <p:attrName>style.visibility</p:attrName>
                                        </p:attrNameLst>
                                      </p:cBhvr>
                                      <p:to>
                                        <p:strVal val="visible"/>
                                      </p:to>
                                    </p:set>
                                    <p:animEffect transition="in" filter="fade">
                                      <p:cBhvr>
                                        <p:cTn id="225" dur="250"/>
                                        <p:tgtEl>
                                          <p:spTgt spid="69"/>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66"/>
                                        </p:tgtEl>
                                        <p:attrNameLst>
                                          <p:attrName>style.visibility</p:attrName>
                                        </p:attrNameLst>
                                      </p:cBhvr>
                                      <p:to>
                                        <p:strVal val="visible"/>
                                      </p:to>
                                    </p:set>
                                    <p:animEffect transition="in" filter="fade">
                                      <p:cBhvr>
                                        <p:cTn id="228" dur="250"/>
                                        <p:tgtEl>
                                          <p:spTgt spid="66"/>
                                        </p:tgtEl>
                                      </p:cBhvr>
                                    </p:animEffect>
                                  </p:childTnLst>
                                </p:cTn>
                              </p:par>
                              <p:par>
                                <p:cTn id="229" presetID="10" presetClass="entr" presetSubtype="0" fill="hold" nodeType="withEffect">
                                  <p:stCondLst>
                                    <p:cond delay="0"/>
                                  </p:stCondLst>
                                  <p:childTnLst>
                                    <p:set>
                                      <p:cBhvr>
                                        <p:cTn id="230" dur="1" fill="hold">
                                          <p:stCondLst>
                                            <p:cond delay="0"/>
                                          </p:stCondLst>
                                        </p:cTn>
                                        <p:tgtEl>
                                          <p:spTgt spid="86"/>
                                        </p:tgtEl>
                                        <p:attrNameLst>
                                          <p:attrName>style.visibility</p:attrName>
                                        </p:attrNameLst>
                                      </p:cBhvr>
                                      <p:to>
                                        <p:strVal val="visible"/>
                                      </p:to>
                                    </p:set>
                                    <p:animEffect transition="in" filter="fade">
                                      <p:cBhvr>
                                        <p:cTn id="231" dur="250"/>
                                        <p:tgtEl>
                                          <p:spTgt spid="86"/>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83"/>
                                        </p:tgtEl>
                                        <p:attrNameLst>
                                          <p:attrName>style.visibility</p:attrName>
                                        </p:attrNameLst>
                                      </p:cBhvr>
                                      <p:to>
                                        <p:strVal val="visible"/>
                                      </p:to>
                                    </p:set>
                                    <p:animEffect transition="in" filter="fade">
                                      <p:cBhvr>
                                        <p:cTn id="234" dur="250"/>
                                        <p:tgtEl>
                                          <p:spTgt spid="83"/>
                                        </p:tgtEl>
                                      </p:cBhvr>
                                    </p:animEffect>
                                  </p:childTnLst>
                                </p:cTn>
                              </p:par>
                              <p:par>
                                <p:cTn id="235" presetID="10" presetClass="entr" presetSubtype="0" fill="hold" nodeType="withEffect">
                                  <p:stCondLst>
                                    <p:cond delay="0"/>
                                  </p:stCondLst>
                                  <p:childTnLst>
                                    <p:set>
                                      <p:cBhvr>
                                        <p:cTn id="236" dur="1" fill="hold">
                                          <p:stCondLst>
                                            <p:cond delay="0"/>
                                          </p:stCondLst>
                                        </p:cTn>
                                        <p:tgtEl>
                                          <p:spTgt spid="116"/>
                                        </p:tgtEl>
                                        <p:attrNameLst>
                                          <p:attrName>style.visibility</p:attrName>
                                        </p:attrNameLst>
                                      </p:cBhvr>
                                      <p:to>
                                        <p:strVal val="visible"/>
                                      </p:to>
                                    </p:set>
                                    <p:animEffect transition="in" filter="fade">
                                      <p:cBhvr>
                                        <p:cTn id="237" dur="250"/>
                                        <p:tgtEl>
                                          <p:spTgt spid="116"/>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115"/>
                                        </p:tgtEl>
                                        <p:attrNameLst>
                                          <p:attrName>style.visibility</p:attrName>
                                        </p:attrNameLst>
                                      </p:cBhvr>
                                      <p:to>
                                        <p:strVal val="visible"/>
                                      </p:to>
                                    </p:set>
                                    <p:animEffect transition="in" filter="fade">
                                      <p:cBhvr>
                                        <p:cTn id="240" dur="250"/>
                                        <p:tgtEl>
                                          <p:spTgt spid="115"/>
                                        </p:tgtEl>
                                      </p:cBhvr>
                                    </p:animEffect>
                                  </p:childTnLst>
                                </p:cTn>
                              </p:par>
                              <p:par>
                                <p:cTn id="241" presetID="10" presetClass="entr" presetSubtype="0" fill="hold" nodeType="withEffect">
                                  <p:stCondLst>
                                    <p:cond delay="0"/>
                                  </p:stCondLst>
                                  <p:childTnLst>
                                    <p:set>
                                      <p:cBhvr>
                                        <p:cTn id="242" dur="1" fill="hold">
                                          <p:stCondLst>
                                            <p:cond delay="0"/>
                                          </p:stCondLst>
                                        </p:cTn>
                                        <p:tgtEl>
                                          <p:spTgt spid="82"/>
                                        </p:tgtEl>
                                        <p:attrNameLst>
                                          <p:attrName>style.visibility</p:attrName>
                                        </p:attrNameLst>
                                      </p:cBhvr>
                                      <p:to>
                                        <p:strVal val="visible"/>
                                      </p:to>
                                    </p:set>
                                    <p:animEffect transition="in" filter="fade">
                                      <p:cBhvr>
                                        <p:cTn id="243" dur="250"/>
                                        <p:tgtEl>
                                          <p:spTgt spid="82"/>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79"/>
                                        </p:tgtEl>
                                        <p:attrNameLst>
                                          <p:attrName>style.visibility</p:attrName>
                                        </p:attrNameLst>
                                      </p:cBhvr>
                                      <p:to>
                                        <p:strVal val="visible"/>
                                      </p:to>
                                    </p:set>
                                    <p:animEffect transition="in" filter="fade">
                                      <p:cBhvr>
                                        <p:cTn id="246" dur="250"/>
                                        <p:tgtEl>
                                          <p:spTgt spid="79"/>
                                        </p:tgtEl>
                                      </p:cBhvr>
                                    </p:animEffect>
                                  </p:childTnLst>
                                </p:cTn>
                              </p:par>
                            </p:childTnLst>
                          </p:cTn>
                        </p:par>
                        <p:par>
                          <p:cTn id="247" fill="hold">
                            <p:stCondLst>
                              <p:cond delay="7000"/>
                            </p:stCondLst>
                            <p:childTnLst>
                              <p:par>
                                <p:cTn id="248" presetID="10" presetClass="entr" presetSubtype="0" fill="hold" grpId="0" nodeType="afterEffect">
                                  <p:stCondLst>
                                    <p:cond delay="0"/>
                                  </p:stCondLst>
                                  <p:childTnLst>
                                    <p:set>
                                      <p:cBhvr>
                                        <p:cTn id="249" dur="1" fill="hold">
                                          <p:stCondLst>
                                            <p:cond delay="0"/>
                                          </p:stCondLst>
                                        </p:cTn>
                                        <p:tgtEl>
                                          <p:spTgt spid="120"/>
                                        </p:tgtEl>
                                        <p:attrNameLst>
                                          <p:attrName>style.visibility</p:attrName>
                                        </p:attrNameLst>
                                      </p:cBhvr>
                                      <p:to>
                                        <p:strVal val="visible"/>
                                      </p:to>
                                    </p:set>
                                    <p:animEffect transition="in" filter="fade">
                                      <p:cBhvr>
                                        <p:cTn id="250" dur="250"/>
                                        <p:tgtEl>
                                          <p:spTgt spid="120"/>
                                        </p:tgtEl>
                                      </p:cBhvr>
                                    </p:animEffect>
                                  </p:childTnLst>
                                </p:cTn>
                              </p:par>
                              <p:par>
                                <p:cTn id="251" presetID="10" presetClass="entr" presetSubtype="0" fill="hold" nodeType="withEffect">
                                  <p:stCondLst>
                                    <p:cond delay="0"/>
                                  </p:stCondLst>
                                  <p:childTnLst>
                                    <p:set>
                                      <p:cBhvr>
                                        <p:cTn id="252" dur="1" fill="hold">
                                          <p:stCondLst>
                                            <p:cond delay="0"/>
                                          </p:stCondLst>
                                        </p:cTn>
                                        <p:tgtEl>
                                          <p:spTgt spid="123"/>
                                        </p:tgtEl>
                                        <p:attrNameLst>
                                          <p:attrName>style.visibility</p:attrName>
                                        </p:attrNameLst>
                                      </p:cBhvr>
                                      <p:to>
                                        <p:strVal val="visible"/>
                                      </p:to>
                                    </p:set>
                                    <p:animEffect transition="in" filter="fade">
                                      <p:cBhvr>
                                        <p:cTn id="253" dur="250"/>
                                        <p:tgtEl>
                                          <p:spTgt spid="123"/>
                                        </p:tgtEl>
                                      </p:cBhvr>
                                    </p:animEffect>
                                  </p:childTnLst>
                                </p:cTn>
                              </p:par>
                              <p:par>
                                <p:cTn id="254" presetID="10" presetClass="entr" presetSubtype="0" fill="hold" nodeType="withEffect">
                                  <p:stCondLst>
                                    <p:cond delay="0"/>
                                  </p:stCondLst>
                                  <p:childTnLst>
                                    <p:set>
                                      <p:cBhvr>
                                        <p:cTn id="255" dur="1" fill="hold">
                                          <p:stCondLst>
                                            <p:cond delay="0"/>
                                          </p:stCondLst>
                                        </p:cTn>
                                        <p:tgtEl>
                                          <p:spTgt spid="132"/>
                                        </p:tgtEl>
                                        <p:attrNameLst>
                                          <p:attrName>style.visibility</p:attrName>
                                        </p:attrNameLst>
                                      </p:cBhvr>
                                      <p:to>
                                        <p:strVal val="visible"/>
                                      </p:to>
                                    </p:set>
                                    <p:animEffect transition="in" filter="fade">
                                      <p:cBhvr>
                                        <p:cTn id="256" dur="250"/>
                                        <p:tgtEl>
                                          <p:spTgt spid="132"/>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129"/>
                                        </p:tgtEl>
                                        <p:attrNameLst>
                                          <p:attrName>style.visibility</p:attrName>
                                        </p:attrNameLst>
                                      </p:cBhvr>
                                      <p:to>
                                        <p:strVal val="visible"/>
                                      </p:to>
                                    </p:set>
                                    <p:animEffect transition="in" filter="fade">
                                      <p:cBhvr>
                                        <p:cTn id="259" dur="250"/>
                                        <p:tgtEl>
                                          <p:spTgt spid="129"/>
                                        </p:tgtEl>
                                      </p:cBhvr>
                                    </p:animEffect>
                                  </p:childTnLst>
                                </p:cTn>
                              </p:par>
                            </p:childTnLst>
                          </p:cTn>
                        </p:par>
                        <p:par>
                          <p:cTn id="260" fill="hold">
                            <p:stCondLst>
                              <p:cond delay="7250"/>
                            </p:stCondLst>
                            <p:childTnLst>
                              <p:par>
                                <p:cTn id="261" presetID="10" presetClass="entr" presetSubtype="0" fill="hold" nodeType="afterEffect">
                                  <p:stCondLst>
                                    <p:cond delay="0"/>
                                  </p:stCondLst>
                                  <p:childTnLst>
                                    <p:set>
                                      <p:cBhvr>
                                        <p:cTn id="262" dur="1" fill="hold">
                                          <p:stCondLst>
                                            <p:cond delay="0"/>
                                          </p:stCondLst>
                                        </p:cTn>
                                        <p:tgtEl>
                                          <p:spTgt spid="137"/>
                                        </p:tgtEl>
                                        <p:attrNameLst>
                                          <p:attrName>style.visibility</p:attrName>
                                        </p:attrNameLst>
                                      </p:cBhvr>
                                      <p:to>
                                        <p:strVal val="visible"/>
                                      </p:to>
                                    </p:set>
                                    <p:animEffect transition="in" filter="fade">
                                      <p:cBhvr>
                                        <p:cTn id="263" dur="250"/>
                                        <p:tgtEl>
                                          <p:spTgt spid="137"/>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136"/>
                                        </p:tgtEl>
                                        <p:attrNameLst>
                                          <p:attrName>style.visibility</p:attrName>
                                        </p:attrNameLst>
                                      </p:cBhvr>
                                      <p:to>
                                        <p:strVal val="visible"/>
                                      </p:to>
                                    </p:set>
                                    <p:animEffect transition="in" filter="fade">
                                      <p:cBhvr>
                                        <p:cTn id="266" dur="250"/>
                                        <p:tgtEl>
                                          <p:spTgt spid="136"/>
                                        </p:tgtEl>
                                      </p:cBhvr>
                                    </p:animEffect>
                                  </p:childTnLst>
                                </p:cTn>
                              </p:par>
                            </p:childTnLst>
                          </p:cTn>
                        </p:par>
                        <p:par>
                          <p:cTn id="267" fill="hold">
                            <p:stCondLst>
                              <p:cond delay="7500"/>
                            </p:stCondLst>
                            <p:childTnLst>
                              <p:par>
                                <p:cTn id="268" presetID="10" presetClass="entr" presetSubtype="0" fill="hold" nodeType="afterEffect">
                                  <p:stCondLst>
                                    <p:cond delay="0"/>
                                  </p:stCondLst>
                                  <p:childTnLst>
                                    <p:set>
                                      <p:cBhvr>
                                        <p:cTn id="269" dur="1" fill="hold">
                                          <p:stCondLst>
                                            <p:cond delay="0"/>
                                          </p:stCondLst>
                                        </p:cTn>
                                        <p:tgtEl>
                                          <p:spTgt spid="142"/>
                                        </p:tgtEl>
                                        <p:attrNameLst>
                                          <p:attrName>style.visibility</p:attrName>
                                        </p:attrNameLst>
                                      </p:cBhvr>
                                      <p:to>
                                        <p:strVal val="visible"/>
                                      </p:to>
                                    </p:set>
                                    <p:animEffect transition="in" filter="fade">
                                      <p:cBhvr>
                                        <p:cTn id="270" dur="250"/>
                                        <p:tgtEl>
                                          <p:spTgt spid="142"/>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41"/>
                                        </p:tgtEl>
                                        <p:attrNameLst>
                                          <p:attrName>style.visibility</p:attrName>
                                        </p:attrNameLst>
                                      </p:cBhvr>
                                      <p:to>
                                        <p:strVal val="visible"/>
                                      </p:to>
                                    </p:set>
                                    <p:animEffect transition="in" filter="fade">
                                      <p:cBhvr>
                                        <p:cTn id="273" dur="250"/>
                                        <p:tgtEl>
                                          <p:spTgt spid="141"/>
                                        </p:tgtEl>
                                      </p:cBhvr>
                                    </p:animEffect>
                                  </p:childTnLst>
                                </p:cTn>
                              </p:par>
                              <p:par>
                                <p:cTn id="274" presetID="10" presetClass="entr" presetSubtype="0" fill="hold" nodeType="withEffect">
                                  <p:stCondLst>
                                    <p:cond delay="0"/>
                                  </p:stCondLst>
                                  <p:childTnLst>
                                    <p:set>
                                      <p:cBhvr>
                                        <p:cTn id="275" dur="1" fill="hold">
                                          <p:stCondLst>
                                            <p:cond delay="0"/>
                                          </p:stCondLst>
                                        </p:cTn>
                                        <p:tgtEl>
                                          <p:spTgt spid="148"/>
                                        </p:tgtEl>
                                        <p:attrNameLst>
                                          <p:attrName>style.visibility</p:attrName>
                                        </p:attrNameLst>
                                      </p:cBhvr>
                                      <p:to>
                                        <p:strVal val="visible"/>
                                      </p:to>
                                    </p:set>
                                    <p:animEffect transition="in" filter="fade">
                                      <p:cBhvr>
                                        <p:cTn id="276" dur="250"/>
                                        <p:tgtEl>
                                          <p:spTgt spid="148"/>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147"/>
                                        </p:tgtEl>
                                        <p:attrNameLst>
                                          <p:attrName>style.visibility</p:attrName>
                                        </p:attrNameLst>
                                      </p:cBhvr>
                                      <p:to>
                                        <p:strVal val="visible"/>
                                      </p:to>
                                    </p:set>
                                    <p:animEffect transition="in" filter="fade">
                                      <p:cBhvr>
                                        <p:cTn id="279" dur="250"/>
                                        <p:tgtEl>
                                          <p:spTgt spid="147"/>
                                        </p:tgtEl>
                                      </p:cBhvr>
                                    </p:animEffect>
                                  </p:childTnLst>
                                </p:cTn>
                              </p:par>
                            </p:childTnLst>
                          </p:cTn>
                        </p:par>
                        <p:par>
                          <p:cTn id="280" fill="hold">
                            <p:stCondLst>
                              <p:cond delay="7750"/>
                            </p:stCondLst>
                            <p:childTnLst>
                              <p:par>
                                <p:cTn id="281" presetID="10" presetClass="entr" presetSubtype="0" fill="hold" nodeType="afterEffect">
                                  <p:stCondLst>
                                    <p:cond delay="0"/>
                                  </p:stCondLst>
                                  <p:childTnLst>
                                    <p:set>
                                      <p:cBhvr>
                                        <p:cTn id="282" dur="1" fill="hold">
                                          <p:stCondLst>
                                            <p:cond delay="0"/>
                                          </p:stCondLst>
                                        </p:cTn>
                                        <p:tgtEl>
                                          <p:spTgt spid="154"/>
                                        </p:tgtEl>
                                        <p:attrNameLst>
                                          <p:attrName>style.visibility</p:attrName>
                                        </p:attrNameLst>
                                      </p:cBhvr>
                                      <p:to>
                                        <p:strVal val="visible"/>
                                      </p:to>
                                    </p:set>
                                    <p:animEffect transition="in" filter="fade">
                                      <p:cBhvr>
                                        <p:cTn id="283" dur="250"/>
                                        <p:tgtEl>
                                          <p:spTgt spid="154"/>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153"/>
                                        </p:tgtEl>
                                        <p:attrNameLst>
                                          <p:attrName>style.visibility</p:attrName>
                                        </p:attrNameLst>
                                      </p:cBhvr>
                                      <p:to>
                                        <p:strVal val="visible"/>
                                      </p:to>
                                    </p:set>
                                    <p:animEffect transition="in" filter="fade">
                                      <p:cBhvr>
                                        <p:cTn id="286" dur="250"/>
                                        <p:tgtEl>
                                          <p:spTgt spid="153"/>
                                        </p:tgtEl>
                                      </p:cBhvr>
                                    </p:animEffect>
                                  </p:childTnLst>
                                </p:cTn>
                              </p:par>
                            </p:childTnLst>
                          </p:cTn>
                        </p:par>
                        <p:par>
                          <p:cTn id="287" fill="hold">
                            <p:stCondLst>
                              <p:cond delay="8000"/>
                            </p:stCondLst>
                            <p:childTnLst>
                              <p:par>
                                <p:cTn id="288" presetID="10" presetClass="entr" presetSubtype="0" fill="hold" nodeType="afterEffect">
                                  <p:stCondLst>
                                    <p:cond delay="0"/>
                                  </p:stCondLst>
                                  <p:childTnLst>
                                    <p:set>
                                      <p:cBhvr>
                                        <p:cTn id="289" dur="1" fill="hold">
                                          <p:stCondLst>
                                            <p:cond delay="0"/>
                                          </p:stCondLst>
                                        </p:cTn>
                                        <p:tgtEl>
                                          <p:spTgt spid="159"/>
                                        </p:tgtEl>
                                        <p:attrNameLst>
                                          <p:attrName>style.visibility</p:attrName>
                                        </p:attrNameLst>
                                      </p:cBhvr>
                                      <p:to>
                                        <p:strVal val="visible"/>
                                      </p:to>
                                    </p:set>
                                    <p:animEffect transition="in" filter="fade">
                                      <p:cBhvr>
                                        <p:cTn id="290" dur="250"/>
                                        <p:tgtEl>
                                          <p:spTgt spid="159"/>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158"/>
                                        </p:tgtEl>
                                        <p:attrNameLst>
                                          <p:attrName>style.visibility</p:attrName>
                                        </p:attrNameLst>
                                      </p:cBhvr>
                                      <p:to>
                                        <p:strVal val="visible"/>
                                      </p:to>
                                    </p:set>
                                    <p:animEffect transition="in" filter="fade">
                                      <p:cBhvr>
                                        <p:cTn id="293" dur="250"/>
                                        <p:tgtEl>
                                          <p:spTgt spid="158"/>
                                        </p:tgtEl>
                                      </p:cBhvr>
                                    </p:animEffect>
                                  </p:childTnLst>
                                </p:cTn>
                              </p:par>
                            </p:childTnLst>
                          </p:cTn>
                        </p:par>
                        <p:par>
                          <p:cTn id="294" fill="hold">
                            <p:stCondLst>
                              <p:cond delay="8250"/>
                            </p:stCondLst>
                            <p:childTnLst>
                              <p:par>
                                <p:cTn id="295" presetID="10" presetClass="entr" presetSubtype="0" fill="hold" nodeType="afterEffect">
                                  <p:stCondLst>
                                    <p:cond delay="0"/>
                                  </p:stCondLst>
                                  <p:childTnLst>
                                    <p:set>
                                      <p:cBhvr>
                                        <p:cTn id="296" dur="1" fill="hold">
                                          <p:stCondLst>
                                            <p:cond delay="0"/>
                                          </p:stCondLst>
                                        </p:cTn>
                                        <p:tgtEl>
                                          <p:spTgt spid="165"/>
                                        </p:tgtEl>
                                        <p:attrNameLst>
                                          <p:attrName>style.visibility</p:attrName>
                                        </p:attrNameLst>
                                      </p:cBhvr>
                                      <p:to>
                                        <p:strVal val="visible"/>
                                      </p:to>
                                    </p:set>
                                    <p:animEffect transition="in" filter="fade">
                                      <p:cBhvr>
                                        <p:cTn id="297" dur="250"/>
                                        <p:tgtEl>
                                          <p:spTgt spid="165"/>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164"/>
                                        </p:tgtEl>
                                        <p:attrNameLst>
                                          <p:attrName>style.visibility</p:attrName>
                                        </p:attrNameLst>
                                      </p:cBhvr>
                                      <p:to>
                                        <p:strVal val="visible"/>
                                      </p:to>
                                    </p:set>
                                    <p:animEffect transition="in" filter="fade">
                                      <p:cBhvr>
                                        <p:cTn id="300" dur="250"/>
                                        <p:tgtEl>
                                          <p:spTgt spid="164"/>
                                        </p:tgtEl>
                                      </p:cBhvr>
                                    </p:animEffect>
                                  </p:childTnLst>
                                </p:cTn>
                              </p:par>
                            </p:childTnLst>
                          </p:cTn>
                        </p:par>
                        <p:par>
                          <p:cTn id="301" fill="hold">
                            <p:stCondLst>
                              <p:cond delay="8500"/>
                            </p:stCondLst>
                            <p:childTnLst>
                              <p:par>
                                <p:cTn id="302" presetID="10" presetClass="entr" presetSubtype="0" fill="hold" nodeType="afterEffect">
                                  <p:stCondLst>
                                    <p:cond delay="0"/>
                                  </p:stCondLst>
                                  <p:childTnLst>
                                    <p:set>
                                      <p:cBhvr>
                                        <p:cTn id="303" dur="1" fill="hold">
                                          <p:stCondLst>
                                            <p:cond delay="0"/>
                                          </p:stCondLst>
                                        </p:cTn>
                                        <p:tgtEl>
                                          <p:spTgt spid="180"/>
                                        </p:tgtEl>
                                        <p:attrNameLst>
                                          <p:attrName>style.visibility</p:attrName>
                                        </p:attrNameLst>
                                      </p:cBhvr>
                                      <p:to>
                                        <p:strVal val="visible"/>
                                      </p:to>
                                    </p:set>
                                    <p:animEffect transition="in" filter="fade">
                                      <p:cBhvr>
                                        <p:cTn id="304" dur="250"/>
                                        <p:tgtEl>
                                          <p:spTgt spid="180"/>
                                        </p:tgtEl>
                                      </p:cBhvr>
                                    </p:animEffect>
                                  </p:childTnLst>
                                </p:cTn>
                              </p:par>
                              <p:par>
                                <p:cTn id="305" presetID="10" presetClass="entr" presetSubtype="0" fill="hold" grpId="0" nodeType="withEffect">
                                  <p:stCondLst>
                                    <p:cond delay="0"/>
                                  </p:stCondLst>
                                  <p:childTnLst>
                                    <p:set>
                                      <p:cBhvr>
                                        <p:cTn id="306" dur="1" fill="hold">
                                          <p:stCondLst>
                                            <p:cond delay="0"/>
                                          </p:stCondLst>
                                        </p:cTn>
                                        <p:tgtEl>
                                          <p:spTgt spid="179"/>
                                        </p:tgtEl>
                                        <p:attrNameLst>
                                          <p:attrName>style.visibility</p:attrName>
                                        </p:attrNameLst>
                                      </p:cBhvr>
                                      <p:to>
                                        <p:strVal val="visible"/>
                                      </p:to>
                                    </p:set>
                                    <p:animEffect transition="in" filter="fade">
                                      <p:cBhvr>
                                        <p:cTn id="307" dur="250"/>
                                        <p:tgtEl>
                                          <p:spTgt spid="179"/>
                                        </p:tgtEl>
                                      </p:cBhvr>
                                    </p:animEffect>
                                  </p:childTnLst>
                                </p:cTn>
                              </p:par>
                            </p:childTnLst>
                          </p:cTn>
                        </p:par>
                        <p:par>
                          <p:cTn id="308" fill="hold">
                            <p:stCondLst>
                              <p:cond delay="8750"/>
                            </p:stCondLst>
                            <p:childTnLst>
                              <p:par>
                                <p:cTn id="309" presetID="10" presetClass="entr" presetSubtype="0" fill="hold" grpId="0" nodeType="afterEffect">
                                  <p:stCondLst>
                                    <p:cond delay="0"/>
                                  </p:stCondLst>
                                  <p:childTnLst>
                                    <p:set>
                                      <p:cBhvr>
                                        <p:cTn id="310" dur="1" fill="hold">
                                          <p:stCondLst>
                                            <p:cond delay="0"/>
                                          </p:stCondLst>
                                        </p:cTn>
                                        <p:tgtEl>
                                          <p:spTgt spid="191"/>
                                        </p:tgtEl>
                                        <p:attrNameLst>
                                          <p:attrName>style.visibility</p:attrName>
                                        </p:attrNameLst>
                                      </p:cBhvr>
                                      <p:to>
                                        <p:strVal val="visible"/>
                                      </p:to>
                                    </p:set>
                                    <p:animEffect transition="in" filter="fade">
                                      <p:cBhvr>
                                        <p:cTn id="311" dur="250"/>
                                        <p:tgtEl>
                                          <p:spTgt spid="191"/>
                                        </p:tgtEl>
                                      </p:cBhvr>
                                    </p:animEffect>
                                  </p:childTnLst>
                                </p:cTn>
                              </p:par>
                              <p:par>
                                <p:cTn id="312" presetID="10" presetClass="entr" presetSubtype="0" fill="hold" nodeType="withEffect">
                                  <p:stCondLst>
                                    <p:cond delay="0"/>
                                  </p:stCondLst>
                                  <p:childTnLst>
                                    <p:set>
                                      <p:cBhvr>
                                        <p:cTn id="313" dur="1" fill="hold">
                                          <p:stCondLst>
                                            <p:cond delay="0"/>
                                          </p:stCondLst>
                                        </p:cTn>
                                        <p:tgtEl>
                                          <p:spTgt spid="192"/>
                                        </p:tgtEl>
                                        <p:attrNameLst>
                                          <p:attrName>style.visibility</p:attrName>
                                        </p:attrNameLst>
                                      </p:cBhvr>
                                      <p:to>
                                        <p:strVal val="visible"/>
                                      </p:to>
                                    </p:set>
                                    <p:animEffect transition="in" filter="fade">
                                      <p:cBhvr>
                                        <p:cTn id="314" dur="250"/>
                                        <p:tgtEl>
                                          <p:spTgt spid="192"/>
                                        </p:tgtEl>
                                      </p:cBhvr>
                                    </p:animEffect>
                                  </p:childTnLst>
                                </p:cTn>
                              </p:par>
                            </p:childTnLst>
                          </p:cTn>
                        </p:par>
                        <p:par>
                          <p:cTn id="315" fill="hold">
                            <p:stCondLst>
                              <p:cond delay="9000"/>
                            </p:stCondLst>
                            <p:childTnLst>
                              <p:par>
                                <p:cTn id="316" presetID="10" presetClass="entr" presetSubtype="0" fill="hold" nodeType="afterEffect">
                                  <p:stCondLst>
                                    <p:cond delay="0"/>
                                  </p:stCondLst>
                                  <p:childTnLst>
                                    <p:set>
                                      <p:cBhvr>
                                        <p:cTn id="317" dur="1" fill="hold">
                                          <p:stCondLst>
                                            <p:cond delay="0"/>
                                          </p:stCondLst>
                                        </p:cTn>
                                        <p:tgtEl>
                                          <p:spTgt spid="198"/>
                                        </p:tgtEl>
                                        <p:attrNameLst>
                                          <p:attrName>style.visibility</p:attrName>
                                        </p:attrNameLst>
                                      </p:cBhvr>
                                      <p:to>
                                        <p:strVal val="visible"/>
                                      </p:to>
                                    </p:set>
                                    <p:animEffect transition="in" filter="fade">
                                      <p:cBhvr>
                                        <p:cTn id="318" dur="250"/>
                                        <p:tgtEl>
                                          <p:spTgt spid="198"/>
                                        </p:tgtEl>
                                      </p:cBhvr>
                                    </p:animEffect>
                                  </p:childTnLst>
                                </p:cTn>
                              </p:par>
                              <p:par>
                                <p:cTn id="319" presetID="10" presetClass="entr" presetSubtype="0" fill="hold" grpId="0" nodeType="withEffect">
                                  <p:stCondLst>
                                    <p:cond delay="0"/>
                                  </p:stCondLst>
                                  <p:childTnLst>
                                    <p:set>
                                      <p:cBhvr>
                                        <p:cTn id="320" dur="1" fill="hold">
                                          <p:stCondLst>
                                            <p:cond delay="0"/>
                                          </p:stCondLst>
                                        </p:cTn>
                                        <p:tgtEl>
                                          <p:spTgt spid="197"/>
                                        </p:tgtEl>
                                        <p:attrNameLst>
                                          <p:attrName>style.visibility</p:attrName>
                                        </p:attrNameLst>
                                      </p:cBhvr>
                                      <p:to>
                                        <p:strVal val="visible"/>
                                      </p:to>
                                    </p:set>
                                    <p:animEffect transition="in" filter="fade">
                                      <p:cBhvr>
                                        <p:cTn id="321" dur="250"/>
                                        <p:tgtEl>
                                          <p:spTgt spid="197"/>
                                        </p:tgtEl>
                                      </p:cBhvr>
                                    </p:animEffect>
                                  </p:childTnLst>
                                </p:cTn>
                              </p:par>
                            </p:childTnLst>
                          </p:cTn>
                        </p:par>
                        <p:par>
                          <p:cTn id="322" fill="hold">
                            <p:stCondLst>
                              <p:cond delay="9250"/>
                            </p:stCondLst>
                            <p:childTnLst>
                              <p:par>
                                <p:cTn id="323" presetID="10" presetClass="entr" presetSubtype="0" fill="hold" nodeType="afterEffect">
                                  <p:stCondLst>
                                    <p:cond delay="0"/>
                                  </p:stCondLst>
                                  <p:childTnLst>
                                    <p:set>
                                      <p:cBhvr>
                                        <p:cTn id="324" dur="1" fill="hold">
                                          <p:stCondLst>
                                            <p:cond delay="0"/>
                                          </p:stCondLst>
                                        </p:cTn>
                                        <p:tgtEl>
                                          <p:spTgt spid="203"/>
                                        </p:tgtEl>
                                        <p:attrNameLst>
                                          <p:attrName>style.visibility</p:attrName>
                                        </p:attrNameLst>
                                      </p:cBhvr>
                                      <p:to>
                                        <p:strVal val="visible"/>
                                      </p:to>
                                    </p:set>
                                    <p:animEffect transition="in" filter="fade">
                                      <p:cBhvr>
                                        <p:cTn id="325" dur="250"/>
                                        <p:tgtEl>
                                          <p:spTgt spid="203"/>
                                        </p:tgtEl>
                                      </p:cBhvr>
                                    </p:animEffect>
                                  </p:childTnLst>
                                </p:cTn>
                              </p:par>
                              <p:par>
                                <p:cTn id="326" presetID="10" presetClass="entr" presetSubtype="0" fill="hold" grpId="0" nodeType="withEffect">
                                  <p:stCondLst>
                                    <p:cond delay="0"/>
                                  </p:stCondLst>
                                  <p:childTnLst>
                                    <p:set>
                                      <p:cBhvr>
                                        <p:cTn id="327" dur="1" fill="hold">
                                          <p:stCondLst>
                                            <p:cond delay="0"/>
                                          </p:stCondLst>
                                        </p:cTn>
                                        <p:tgtEl>
                                          <p:spTgt spid="202"/>
                                        </p:tgtEl>
                                        <p:attrNameLst>
                                          <p:attrName>style.visibility</p:attrName>
                                        </p:attrNameLst>
                                      </p:cBhvr>
                                      <p:to>
                                        <p:strVal val="visible"/>
                                      </p:to>
                                    </p:set>
                                    <p:animEffect transition="in" filter="fade">
                                      <p:cBhvr>
                                        <p:cTn id="328" dur="250"/>
                                        <p:tgtEl>
                                          <p:spTgt spid="202"/>
                                        </p:tgtEl>
                                      </p:cBhvr>
                                    </p:animEffect>
                                  </p:childTnLst>
                                </p:cTn>
                              </p:par>
                            </p:childTnLst>
                          </p:cTn>
                        </p:par>
                        <p:par>
                          <p:cTn id="329" fill="hold">
                            <p:stCondLst>
                              <p:cond delay="9500"/>
                            </p:stCondLst>
                            <p:childTnLst>
                              <p:par>
                                <p:cTn id="330" presetID="10" presetClass="entr" presetSubtype="0" fill="hold" nodeType="afterEffect">
                                  <p:stCondLst>
                                    <p:cond delay="0"/>
                                  </p:stCondLst>
                                  <p:childTnLst>
                                    <p:set>
                                      <p:cBhvr>
                                        <p:cTn id="331" dur="1" fill="hold">
                                          <p:stCondLst>
                                            <p:cond delay="0"/>
                                          </p:stCondLst>
                                        </p:cTn>
                                        <p:tgtEl>
                                          <p:spTgt spid="208"/>
                                        </p:tgtEl>
                                        <p:attrNameLst>
                                          <p:attrName>style.visibility</p:attrName>
                                        </p:attrNameLst>
                                      </p:cBhvr>
                                      <p:to>
                                        <p:strVal val="visible"/>
                                      </p:to>
                                    </p:set>
                                    <p:animEffect transition="in" filter="fade">
                                      <p:cBhvr>
                                        <p:cTn id="332" dur="250"/>
                                        <p:tgtEl>
                                          <p:spTgt spid="208"/>
                                        </p:tgtEl>
                                      </p:cBhvr>
                                    </p:animEffect>
                                  </p:childTnLst>
                                </p:cTn>
                              </p:par>
                              <p:par>
                                <p:cTn id="333" presetID="10" presetClass="entr" presetSubtype="0" fill="hold" grpId="0" nodeType="withEffect">
                                  <p:stCondLst>
                                    <p:cond delay="0"/>
                                  </p:stCondLst>
                                  <p:childTnLst>
                                    <p:set>
                                      <p:cBhvr>
                                        <p:cTn id="334" dur="1" fill="hold">
                                          <p:stCondLst>
                                            <p:cond delay="0"/>
                                          </p:stCondLst>
                                        </p:cTn>
                                        <p:tgtEl>
                                          <p:spTgt spid="207"/>
                                        </p:tgtEl>
                                        <p:attrNameLst>
                                          <p:attrName>style.visibility</p:attrName>
                                        </p:attrNameLst>
                                      </p:cBhvr>
                                      <p:to>
                                        <p:strVal val="visible"/>
                                      </p:to>
                                    </p:set>
                                    <p:animEffect transition="in" filter="fade">
                                      <p:cBhvr>
                                        <p:cTn id="335" dur="250"/>
                                        <p:tgtEl>
                                          <p:spTgt spid="207"/>
                                        </p:tgtEl>
                                      </p:cBhvr>
                                    </p:animEffect>
                                  </p:childTnLst>
                                </p:cTn>
                              </p:par>
                              <p:par>
                                <p:cTn id="336" presetID="10" presetClass="entr" presetSubtype="0" fill="hold" nodeType="withEffect">
                                  <p:stCondLst>
                                    <p:cond delay="0"/>
                                  </p:stCondLst>
                                  <p:childTnLst>
                                    <p:set>
                                      <p:cBhvr>
                                        <p:cTn id="337" dur="1" fill="hold">
                                          <p:stCondLst>
                                            <p:cond delay="0"/>
                                          </p:stCondLst>
                                        </p:cTn>
                                        <p:tgtEl>
                                          <p:spTgt spid="212"/>
                                        </p:tgtEl>
                                        <p:attrNameLst>
                                          <p:attrName>style.visibility</p:attrName>
                                        </p:attrNameLst>
                                      </p:cBhvr>
                                      <p:to>
                                        <p:strVal val="visible"/>
                                      </p:to>
                                    </p:set>
                                    <p:animEffect transition="in" filter="fade">
                                      <p:cBhvr>
                                        <p:cTn id="338" dur="250"/>
                                        <p:tgtEl>
                                          <p:spTgt spid="212"/>
                                        </p:tgtEl>
                                      </p:cBhvr>
                                    </p:animEffect>
                                  </p:childTnLst>
                                </p:cTn>
                              </p:par>
                              <p:par>
                                <p:cTn id="339" presetID="10" presetClass="entr" presetSubtype="0" fill="hold" grpId="0" nodeType="withEffect">
                                  <p:stCondLst>
                                    <p:cond delay="0"/>
                                  </p:stCondLst>
                                  <p:childTnLst>
                                    <p:set>
                                      <p:cBhvr>
                                        <p:cTn id="340" dur="1" fill="hold">
                                          <p:stCondLst>
                                            <p:cond delay="0"/>
                                          </p:stCondLst>
                                        </p:cTn>
                                        <p:tgtEl>
                                          <p:spTgt spid="211"/>
                                        </p:tgtEl>
                                        <p:attrNameLst>
                                          <p:attrName>style.visibility</p:attrName>
                                        </p:attrNameLst>
                                      </p:cBhvr>
                                      <p:to>
                                        <p:strVal val="visible"/>
                                      </p:to>
                                    </p:set>
                                    <p:animEffect transition="in" filter="fade">
                                      <p:cBhvr>
                                        <p:cTn id="341" dur="250"/>
                                        <p:tgtEl>
                                          <p:spTgt spid="211"/>
                                        </p:tgtEl>
                                      </p:cBhvr>
                                    </p:animEffect>
                                  </p:childTnLst>
                                </p:cTn>
                              </p:par>
                            </p:childTnLst>
                          </p:cTn>
                        </p:par>
                        <p:par>
                          <p:cTn id="342" fill="hold">
                            <p:stCondLst>
                              <p:cond delay="9750"/>
                            </p:stCondLst>
                            <p:childTnLst>
                              <p:par>
                                <p:cTn id="343" presetID="10" presetClass="entr" presetSubtype="0" fill="hold" nodeType="afterEffect">
                                  <p:stCondLst>
                                    <p:cond delay="0"/>
                                  </p:stCondLst>
                                  <p:childTnLst>
                                    <p:set>
                                      <p:cBhvr>
                                        <p:cTn id="344" dur="1" fill="hold">
                                          <p:stCondLst>
                                            <p:cond delay="0"/>
                                          </p:stCondLst>
                                        </p:cTn>
                                        <p:tgtEl>
                                          <p:spTgt spid="216"/>
                                        </p:tgtEl>
                                        <p:attrNameLst>
                                          <p:attrName>style.visibility</p:attrName>
                                        </p:attrNameLst>
                                      </p:cBhvr>
                                      <p:to>
                                        <p:strVal val="visible"/>
                                      </p:to>
                                    </p:set>
                                    <p:animEffect transition="in" filter="fade">
                                      <p:cBhvr>
                                        <p:cTn id="345" dur="250"/>
                                        <p:tgtEl>
                                          <p:spTgt spid="216"/>
                                        </p:tgtEl>
                                      </p:cBhvr>
                                    </p:animEffect>
                                  </p:childTnLst>
                                </p:cTn>
                              </p:par>
                              <p:par>
                                <p:cTn id="346" presetID="10" presetClass="entr" presetSubtype="0" fill="hold" grpId="0" nodeType="withEffect">
                                  <p:stCondLst>
                                    <p:cond delay="0"/>
                                  </p:stCondLst>
                                  <p:childTnLst>
                                    <p:set>
                                      <p:cBhvr>
                                        <p:cTn id="347" dur="1" fill="hold">
                                          <p:stCondLst>
                                            <p:cond delay="0"/>
                                          </p:stCondLst>
                                        </p:cTn>
                                        <p:tgtEl>
                                          <p:spTgt spid="215"/>
                                        </p:tgtEl>
                                        <p:attrNameLst>
                                          <p:attrName>style.visibility</p:attrName>
                                        </p:attrNameLst>
                                      </p:cBhvr>
                                      <p:to>
                                        <p:strVal val="visible"/>
                                      </p:to>
                                    </p:set>
                                    <p:animEffect transition="in" filter="fade">
                                      <p:cBhvr>
                                        <p:cTn id="348" dur="250"/>
                                        <p:tgtEl>
                                          <p:spTgt spid="215"/>
                                        </p:tgtEl>
                                      </p:cBhvr>
                                    </p:animEffect>
                                  </p:childTnLst>
                                </p:cTn>
                              </p:par>
                            </p:childTnLst>
                          </p:cTn>
                        </p:par>
                        <p:par>
                          <p:cTn id="349" fill="hold">
                            <p:stCondLst>
                              <p:cond delay="10000"/>
                            </p:stCondLst>
                            <p:childTnLst>
                              <p:par>
                                <p:cTn id="350" presetID="10" presetClass="entr" presetSubtype="0" fill="hold" nodeType="afterEffect">
                                  <p:stCondLst>
                                    <p:cond delay="0"/>
                                  </p:stCondLst>
                                  <p:childTnLst>
                                    <p:set>
                                      <p:cBhvr>
                                        <p:cTn id="351" dur="1" fill="hold">
                                          <p:stCondLst>
                                            <p:cond delay="0"/>
                                          </p:stCondLst>
                                        </p:cTn>
                                        <p:tgtEl>
                                          <p:spTgt spid="220"/>
                                        </p:tgtEl>
                                        <p:attrNameLst>
                                          <p:attrName>style.visibility</p:attrName>
                                        </p:attrNameLst>
                                      </p:cBhvr>
                                      <p:to>
                                        <p:strVal val="visible"/>
                                      </p:to>
                                    </p:set>
                                    <p:animEffect transition="in" filter="fade">
                                      <p:cBhvr>
                                        <p:cTn id="352" dur="250"/>
                                        <p:tgtEl>
                                          <p:spTgt spid="220"/>
                                        </p:tgtEl>
                                      </p:cBhvr>
                                    </p:animEffect>
                                  </p:childTnLst>
                                </p:cTn>
                              </p:par>
                              <p:par>
                                <p:cTn id="353" presetID="10" presetClass="entr" presetSubtype="0" fill="hold" grpId="0" nodeType="withEffect">
                                  <p:stCondLst>
                                    <p:cond delay="0"/>
                                  </p:stCondLst>
                                  <p:childTnLst>
                                    <p:set>
                                      <p:cBhvr>
                                        <p:cTn id="354" dur="1" fill="hold">
                                          <p:stCondLst>
                                            <p:cond delay="0"/>
                                          </p:stCondLst>
                                        </p:cTn>
                                        <p:tgtEl>
                                          <p:spTgt spid="219"/>
                                        </p:tgtEl>
                                        <p:attrNameLst>
                                          <p:attrName>style.visibility</p:attrName>
                                        </p:attrNameLst>
                                      </p:cBhvr>
                                      <p:to>
                                        <p:strVal val="visible"/>
                                      </p:to>
                                    </p:set>
                                    <p:animEffect transition="in" filter="fade">
                                      <p:cBhvr>
                                        <p:cTn id="355" dur="250"/>
                                        <p:tgtEl>
                                          <p:spTgt spid="219"/>
                                        </p:tgtEl>
                                      </p:cBhvr>
                                    </p:animEffect>
                                  </p:childTnLst>
                                </p:cTn>
                              </p:par>
                            </p:childTnLst>
                          </p:cTn>
                        </p:par>
                        <p:par>
                          <p:cTn id="356" fill="hold">
                            <p:stCondLst>
                              <p:cond delay="10250"/>
                            </p:stCondLst>
                            <p:childTnLst>
                              <p:par>
                                <p:cTn id="357" presetID="10" presetClass="entr" presetSubtype="0" fill="hold" nodeType="afterEffect">
                                  <p:stCondLst>
                                    <p:cond delay="0"/>
                                  </p:stCondLst>
                                  <p:childTnLst>
                                    <p:set>
                                      <p:cBhvr>
                                        <p:cTn id="358" dur="1" fill="hold">
                                          <p:stCondLst>
                                            <p:cond delay="0"/>
                                          </p:stCondLst>
                                        </p:cTn>
                                        <p:tgtEl>
                                          <p:spTgt spid="226"/>
                                        </p:tgtEl>
                                        <p:attrNameLst>
                                          <p:attrName>style.visibility</p:attrName>
                                        </p:attrNameLst>
                                      </p:cBhvr>
                                      <p:to>
                                        <p:strVal val="visible"/>
                                      </p:to>
                                    </p:set>
                                    <p:animEffect transition="in" filter="fade">
                                      <p:cBhvr>
                                        <p:cTn id="359" dur="250"/>
                                        <p:tgtEl>
                                          <p:spTgt spid="226"/>
                                        </p:tgtEl>
                                      </p:cBhvr>
                                    </p:animEffect>
                                  </p:childTnLst>
                                </p:cTn>
                              </p:par>
                              <p:par>
                                <p:cTn id="360" presetID="10" presetClass="entr" presetSubtype="0" fill="hold" grpId="0" nodeType="withEffect">
                                  <p:stCondLst>
                                    <p:cond delay="0"/>
                                  </p:stCondLst>
                                  <p:childTnLst>
                                    <p:set>
                                      <p:cBhvr>
                                        <p:cTn id="361" dur="1" fill="hold">
                                          <p:stCondLst>
                                            <p:cond delay="0"/>
                                          </p:stCondLst>
                                        </p:cTn>
                                        <p:tgtEl>
                                          <p:spTgt spid="225"/>
                                        </p:tgtEl>
                                        <p:attrNameLst>
                                          <p:attrName>style.visibility</p:attrName>
                                        </p:attrNameLst>
                                      </p:cBhvr>
                                      <p:to>
                                        <p:strVal val="visible"/>
                                      </p:to>
                                    </p:set>
                                    <p:animEffect transition="in" filter="fade">
                                      <p:cBhvr>
                                        <p:cTn id="362" dur="250"/>
                                        <p:tgtEl>
                                          <p:spTgt spid="225"/>
                                        </p:tgtEl>
                                      </p:cBhvr>
                                    </p:animEffect>
                                  </p:childTnLst>
                                </p:cTn>
                              </p:par>
                            </p:childTnLst>
                          </p:cTn>
                        </p:par>
                        <p:par>
                          <p:cTn id="363" fill="hold">
                            <p:stCondLst>
                              <p:cond delay="10500"/>
                            </p:stCondLst>
                            <p:childTnLst>
                              <p:par>
                                <p:cTn id="364" presetID="10" presetClass="entr" presetSubtype="0" fill="hold" nodeType="afterEffect">
                                  <p:stCondLst>
                                    <p:cond delay="0"/>
                                  </p:stCondLst>
                                  <p:childTnLst>
                                    <p:set>
                                      <p:cBhvr>
                                        <p:cTn id="365" dur="1" fill="hold">
                                          <p:stCondLst>
                                            <p:cond delay="0"/>
                                          </p:stCondLst>
                                        </p:cTn>
                                        <p:tgtEl>
                                          <p:spTgt spid="230"/>
                                        </p:tgtEl>
                                        <p:attrNameLst>
                                          <p:attrName>style.visibility</p:attrName>
                                        </p:attrNameLst>
                                      </p:cBhvr>
                                      <p:to>
                                        <p:strVal val="visible"/>
                                      </p:to>
                                    </p:set>
                                    <p:animEffect transition="in" filter="fade">
                                      <p:cBhvr>
                                        <p:cTn id="366" dur="250"/>
                                        <p:tgtEl>
                                          <p:spTgt spid="230"/>
                                        </p:tgtEl>
                                      </p:cBhvr>
                                    </p:animEffect>
                                  </p:childTnLst>
                                </p:cTn>
                              </p:par>
                              <p:par>
                                <p:cTn id="367" presetID="10" presetClass="entr" presetSubtype="0" fill="hold" grpId="0" nodeType="withEffect">
                                  <p:stCondLst>
                                    <p:cond delay="0"/>
                                  </p:stCondLst>
                                  <p:childTnLst>
                                    <p:set>
                                      <p:cBhvr>
                                        <p:cTn id="368" dur="1" fill="hold">
                                          <p:stCondLst>
                                            <p:cond delay="0"/>
                                          </p:stCondLst>
                                        </p:cTn>
                                        <p:tgtEl>
                                          <p:spTgt spid="229"/>
                                        </p:tgtEl>
                                        <p:attrNameLst>
                                          <p:attrName>style.visibility</p:attrName>
                                        </p:attrNameLst>
                                      </p:cBhvr>
                                      <p:to>
                                        <p:strVal val="visible"/>
                                      </p:to>
                                    </p:set>
                                    <p:animEffect transition="in" filter="fade">
                                      <p:cBhvr>
                                        <p:cTn id="369" dur="250"/>
                                        <p:tgtEl>
                                          <p:spTgt spid="229"/>
                                        </p:tgtEl>
                                      </p:cBhvr>
                                    </p:animEffect>
                                  </p:childTnLst>
                                </p:cTn>
                              </p:par>
                              <p:par>
                                <p:cTn id="370" presetID="10" presetClass="entr" presetSubtype="0" fill="hold" nodeType="withEffect">
                                  <p:stCondLst>
                                    <p:cond delay="0"/>
                                  </p:stCondLst>
                                  <p:childTnLst>
                                    <p:set>
                                      <p:cBhvr>
                                        <p:cTn id="371" dur="1" fill="hold">
                                          <p:stCondLst>
                                            <p:cond delay="0"/>
                                          </p:stCondLst>
                                        </p:cTn>
                                        <p:tgtEl>
                                          <p:spTgt spid="237"/>
                                        </p:tgtEl>
                                        <p:attrNameLst>
                                          <p:attrName>style.visibility</p:attrName>
                                        </p:attrNameLst>
                                      </p:cBhvr>
                                      <p:to>
                                        <p:strVal val="visible"/>
                                      </p:to>
                                    </p:set>
                                    <p:animEffect transition="in" filter="fade">
                                      <p:cBhvr>
                                        <p:cTn id="372" dur="250"/>
                                        <p:tgtEl>
                                          <p:spTgt spid="237"/>
                                        </p:tgtEl>
                                      </p:cBhvr>
                                    </p:animEffect>
                                  </p:childTnLst>
                                </p:cTn>
                              </p:par>
                              <p:par>
                                <p:cTn id="373" presetID="10" presetClass="entr" presetSubtype="0" fill="hold" grpId="0" nodeType="withEffect">
                                  <p:stCondLst>
                                    <p:cond delay="0"/>
                                  </p:stCondLst>
                                  <p:childTnLst>
                                    <p:set>
                                      <p:cBhvr>
                                        <p:cTn id="374" dur="1" fill="hold">
                                          <p:stCondLst>
                                            <p:cond delay="0"/>
                                          </p:stCondLst>
                                        </p:cTn>
                                        <p:tgtEl>
                                          <p:spTgt spid="236"/>
                                        </p:tgtEl>
                                        <p:attrNameLst>
                                          <p:attrName>style.visibility</p:attrName>
                                        </p:attrNameLst>
                                      </p:cBhvr>
                                      <p:to>
                                        <p:strVal val="visible"/>
                                      </p:to>
                                    </p:set>
                                    <p:animEffect transition="in" filter="fade">
                                      <p:cBhvr>
                                        <p:cTn id="375" dur="250"/>
                                        <p:tgtEl>
                                          <p:spTgt spid="236"/>
                                        </p:tgtEl>
                                      </p:cBhvr>
                                    </p:animEffect>
                                  </p:childTnLst>
                                </p:cTn>
                              </p:par>
                            </p:childTnLst>
                          </p:cTn>
                        </p:par>
                        <p:par>
                          <p:cTn id="376" fill="hold">
                            <p:stCondLst>
                              <p:cond delay="10750"/>
                            </p:stCondLst>
                            <p:childTnLst>
                              <p:par>
                                <p:cTn id="377" presetID="10" presetClass="entr" presetSubtype="0" fill="hold" nodeType="afterEffect">
                                  <p:stCondLst>
                                    <p:cond delay="0"/>
                                  </p:stCondLst>
                                  <p:childTnLst>
                                    <p:set>
                                      <p:cBhvr>
                                        <p:cTn id="378" dur="1" fill="hold">
                                          <p:stCondLst>
                                            <p:cond delay="0"/>
                                          </p:stCondLst>
                                        </p:cTn>
                                        <p:tgtEl>
                                          <p:spTgt spid="246"/>
                                        </p:tgtEl>
                                        <p:attrNameLst>
                                          <p:attrName>style.visibility</p:attrName>
                                        </p:attrNameLst>
                                      </p:cBhvr>
                                      <p:to>
                                        <p:strVal val="visible"/>
                                      </p:to>
                                    </p:set>
                                    <p:animEffect transition="in" filter="fade">
                                      <p:cBhvr>
                                        <p:cTn id="379" dur="250"/>
                                        <p:tgtEl>
                                          <p:spTgt spid="246"/>
                                        </p:tgtEl>
                                      </p:cBhvr>
                                    </p:animEffect>
                                  </p:childTnLst>
                                </p:cTn>
                              </p:par>
                              <p:par>
                                <p:cTn id="380" presetID="10" presetClass="entr" presetSubtype="0" fill="hold" grpId="0" nodeType="withEffect">
                                  <p:stCondLst>
                                    <p:cond delay="0"/>
                                  </p:stCondLst>
                                  <p:childTnLst>
                                    <p:set>
                                      <p:cBhvr>
                                        <p:cTn id="381" dur="1" fill="hold">
                                          <p:stCondLst>
                                            <p:cond delay="0"/>
                                          </p:stCondLst>
                                        </p:cTn>
                                        <p:tgtEl>
                                          <p:spTgt spid="245"/>
                                        </p:tgtEl>
                                        <p:attrNameLst>
                                          <p:attrName>style.visibility</p:attrName>
                                        </p:attrNameLst>
                                      </p:cBhvr>
                                      <p:to>
                                        <p:strVal val="visible"/>
                                      </p:to>
                                    </p:set>
                                    <p:animEffect transition="in" filter="fade">
                                      <p:cBhvr>
                                        <p:cTn id="382" dur="250"/>
                                        <p:tgtEl>
                                          <p:spTgt spid="245"/>
                                        </p:tgtEl>
                                      </p:cBhvr>
                                    </p:animEffect>
                                  </p:childTnLst>
                                </p:cTn>
                              </p:par>
                            </p:childTnLst>
                          </p:cTn>
                        </p:par>
                        <p:par>
                          <p:cTn id="383" fill="hold">
                            <p:stCondLst>
                              <p:cond delay="11000"/>
                            </p:stCondLst>
                            <p:childTnLst>
                              <p:par>
                                <p:cTn id="384" presetID="10" presetClass="entr" presetSubtype="0" fill="hold" nodeType="afterEffect">
                                  <p:stCondLst>
                                    <p:cond delay="0"/>
                                  </p:stCondLst>
                                  <p:childTnLst>
                                    <p:set>
                                      <p:cBhvr>
                                        <p:cTn id="385" dur="1" fill="hold">
                                          <p:stCondLst>
                                            <p:cond delay="0"/>
                                          </p:stCondLst>
                                        </p:cTn>
                                        <p:tgtEl>
                                          <p:spTgt spid="252"/>
                                        </p:tgtEl>
                                        <p:attrNameLst>
                                          <p:attrName>style.visibility</p:attrName>
                                        </p:attrNameLst>
                                      </p:cBhvr>
                                      <p:to>
                                        <p:strVal val="visible"/>
                                      </p:to>
                                    </p:set>
                                    <p:animEffect transition="in" filter="fade">
                                      <p:cBhvr>
                                        <p:cTn id="386" dur="250"/>
                                        <p:tgtEl>
                                          <p:spTgt spid="252"/>
                                        </p:tgtEl>
                                      </p:cBhvr>
                                    </p:animEffect>
                                  </p:childTnLst>
                                </p:cTn>
                              </p:par>
                              <p:par>
                                <p:cTn id="387" presetID="10" presetClass="entr" presetSubtype="0" fill="hold" grpId="0" nodeType="withEffect">
                                  <p:stCondLst>
                                    <p:cond delay="0"/>
                                  </p:stCondLst>
                                  <p:childTnLst>
                                    <p:set>
                                      <p:cBhvr>
                                        <p:cTn id="388" dur="1" fill="hold">
                                          <p:stCondLst>
                                            <p:cond delay="0"/>
                                          </p:stCondLst>
                                        </p:cTn>
                                        <p:tgtEl>
                                          <p:spTgt spid="251"/>
                                        </p:tgtEl>
                                        <p:attrNameLst>
                                          <p:attrName>style.visibility</p:attrName>
                                        </p:attrNameLst>
                                      </p:cBhvr>
                                      <p:to>
                                        <p:strVal val="visible"/>
                                      </p:to>
                                    </p:set>
                                    <p:animEffect transition="in" filter="fade">
                                      <p:cBhvr>
                                        <p:cTn id="389" dur="250"/>
                                        <p:tgtEl>
                                          <p:spTgt spid="251"/>
                                        </p:tgtEl>
                                      </p:cBhvr>
                                    </p:animEffect>
                                  </p:childTnLst>
                                </p:cTn>
                              </p:par>
                            </p:childTnLst>
                          </p:cTn>
                        </p:par>
                        <p:par>
                          <p:cTn id="390" fill="hold">
                            <p:stCondLst>
                              <p:cond delay="11250"/>
                            </p:stCondLst>
                            <p:childTnLst>
                              <p:par>
                                <p:cTn id="391" presetID="10" presetClass="entr" presetSubtype="0" fill="hold" nodeType="afterEffect">
                                  <p:stCondLst>
                                    <p:cond delay="0"/>
                                  </p:stCondLst>
                                  <p:childTnLst>
                                    <p:set>
                                      <p:cBhvr>
                                        <p:cTn id="392" dur="1" fill="hold">
                                          <p:stCondLst>
                                            <p:cond delay="0"/>
                                          </p:stCondLst>
                                        </p:cTn>
                                        <p:tgtEl>
                                          <p:spTgt spid="257"/>
                                        </p:tgtEl>
                                        <p:attrNameLst>
                                          <p:attrName>style.visibility</p:attrName>
                                        </p:attrNameLst>
                                      </p:cBhvr>
                                      <p:to>
                                        <p:strVal val="visible"/>
                                      </p:to>
                                    </p:set>
                                    <p:animEffect transition="in" filter="fade">
                                      <p:cBhvr>
                                        <p:cTn id="393" dur="250"/>
                                        <p:tgtEl>
                                          <p:spTgt spid="257"/>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256"/>
                                        </p:tgtEl>
                                        <p:attrNameLst>
                                          <p:attrName>style.visibility</p:attrName>
                                        </p:attrNameLst>
                                      </p:cBhvr>
                                      <p:to>
                                        <p:strVal val="visible"/>
                                      </p:to>
                                    </p:set>
                                    <p:animEffect transition="in" filter="fade">
                                      <p:cBhvr>
                                        <p:cTn id="396" dur="250"/>
                                        <p:tgtEl>
                                          <p:spTgt spid="256"/>
                                        </p:tgtEl>
                                      </p:cBhvr>
                                    </p:animEffect>
                                  </p:childTnLst>
                                </p:cTn>
                              </p:par>
                            </p:childTnLst>
                          </p:cTn>
                        </p:par>
                        <p:par>
                          <p:cTn id="397" fill="hold">
                            <p:stCondLst>
                              <p:cond delay="11500"/>
                            </p:stCondLst>
                            <p:childTnLst>
                              <p:par>
                                <p:cTn id="398" presetID="10" presetClass="entr" presetSubtype="0" fill="hold" nodeType="afterEffect">
                                  <p:stCondLst>
                                    <p:cond delay="0"/>
                                  </p:stCondLst>
                                  <p:childTnLst>
                                    <p:set>
                                      <p:cBhvr>
                                        <p:cTn id="399" dur="1" fill="hold">
                                          <p:stCondLst>
                                            <p:cond delay="0"/>
                                          </p:stCondLst>
                                        </p:cTn>
                                        <p:tgtEl>
                                          <p:spTgt spid="260"/>
                                        </p:tgtEl>
                                        <p:attrNameLst>
                                          <p:attrName>style.visibility</p:attrName>
                                        </p:attrNameLst>
                                      </p:cBhvr>
                                      <p:to>
                                        <p:strVal val="visible"/>
                                      </p:to>
                                    </p:set>
                                    <p:animEffect transition="in" filter="fade">
                                      <p:cBhvr>
                                        <p:cTn id="400" dur="250"/>
                                        <p:tgtEl>
                                          <p:spTgt spid="260"/>
                                        </p:tgtEl>
                                      </p:cBhvr>
                                    </p:animEffect>
                                  </p:childTnLst>
                                </p:cTn>
                              </p:par>
                              <p:par>
                                <p:cTn id="401" presetID="10" presetClass="entr" presetSubtype="0" fill="hold" grpId="0" nodeType="withEffect">
                                  <p:stCondLst>
                                    <p:cond delay="0"/>
                                  </p:stCondLst>
                                  <p:childTnLst>
                                    <p:set>
                                      <p:cBhvr>
                                        <p:cTn id="402" dur="1" fill="hold">
                                          <p:stCondLst>
                                            <p:cond delay="0"/>
                                          </p:stCondLst>
                                        </p:cTn>
                                        <p:tgtEl>
                                          <p:spTgt spid="259"/>
                                        </p:tgtEl>
                                        <p:attrNameLst>
                                          <p:attrName>style.visibility</p:attrName>
                                        </p:attrNameLst>
                                      </p:cBhvr>
                                      <p:to>
                                        <p:strVal val="visible"/>
                                      </p:to>
                                    </p:set>
                                    <p:animEffect transition="in" filter="fade">
                                      <p:cBhvr>
                                        <p:cTn id="403" dur="250"/>
                                        <p:tgtEl>
                                          <p:spTgt spid="259"/>
                                        </p:tgtEl>
                                      </p:cBhvr>
                                    </p:animEffect>
                                  </p:childTnLst>
                                </p:cTn>
                              </p:par>
                            </p:childTnLst>
                          </p:cTn>
                        </p:par>
                        <p:par>
                          <p:cTn id="404" fill="hold">
                            <p:stCondLst>
                              <p:cond delay="11750"/>
                            </p:stCondLst>
                            <p:childTnLst>
                              <p:par>
                                <p:cTn id="405" presetID="10" presetClass="entr" presetSubtype="0" fill="hold" nodeType="afterEffect">
                                  <p:stCondLst>
                                    <p:cond delay="0"/>
                                  </p:stCondLst>
                                  <p:childTnLst>
                                    <p:set>
                                      <p:cBhvr>
                                        <p:cTn id="406" dur="1" fill="hold">
                                          <p:stCondLst>
                                            <p:cond delay="0"/>
                                          </p:stCondLst>
                                        </p:cTn>
                                        <p:tgtEl>
                                          <p:spTgt spid="268"/>
                                        </p:tgtEl>
                                        <p:attrNameLst>
                                          <p:attrName>style.visibility</p:attrName>
                                        </p:attrNameLst>
                                      </p:cBhvr>
                                      <p:to>
                                        <p:strVal val="visible"/>
                                      </p:to>
                                    </p:set>
                                    <p:animEffect transition="in" filter="fade">
                                      <p:cBhvr>
                                        <p:cTn id="407" dur="250"/>
                                        <p:tgtEl>
                                          <p:spTgt spid="268"/>
                                        </p:tgtEl>
                                      </p:cBhvr>
                                    </p:animEffect>
                                  </p:childTnLst>
                                </p:cTn>
                              </p:par>
                              <p:par>
                                <p:cTn id="408" presetID="10" presetClass="entr" presetSubtype="0" fill="hold" grpId="0" nodeType="withEffect">
                                  <p:stCondLst>
                                    <p:cond delay="0"/>
                                  </p:stCondLst>
                                  <p:childTnLst>
                                    <p:set>
                                      <p:cBhvr>
                                        <p:cTn id="409" dur="1" fill="hold">
                                          <p:stCondLst>
                                            <p:cond delay="0"/>
                                          </p:stCondLst>
                                        </p:cTn>
                                        <p:tgtEl>
                                          <p:spTgt spid="267"/>
                                        </p:tgtEl>
                                        <p:attrNameLst>
                                          <p:attrName>style.visibility</p:attrName>
                                        </p:attrNameLst>
                                      </p:cBhvr>
                                      <p:to>
                                        <p:strVal val="visible"/>
                                      </p:to>
                                    </p:set>
                                    <p:animEffect transition="in" filter="fade">
                                      <p:cBhvr>
                                        <p:cTn id="410" dur="250"/>
                                        <p:tgtEl>
                                          <p:spTgt spid="267"/>
                                        </p:tgtEl>
                                      </p:cBhvr>
                                    </p:animEffect>
                                  </p:childTnLst>
                                </p:cTn>
                              </p:par>
                              <p:par>
                                <p:cTn id="411" presetID="10" presetClass="entr" presetSubtype="0" fill="hold" nodeType="withEffect">
                                  <p:stCondLst>
                                    <p:cond delay="0"/>
                                  </p:stCondLst>
                                  <p:childTnLst>
                                    <p:set>
                                      <p:cBhvr>
                                        <p:cTn id="412" dur="1" fill="hold">
                                          <p:stCondLst>
                                            <p:cond delay="0"/>
                                          </p:stCondLst>
                                        </p:cTn>
                                        <p:tgtEl>
                                          <p:spTgt spid="264"/>
                                        </p:tgtEl>
                                        <p:attrNameLst>
                                          <p:attrName>style.visibility</p:attrName>
                                        </p:attrNameLst>
                                      </p:cBhvr>
                                      <p:to>
                                        <p:strVal val="visible"/>
                                      </p:to>
                                    </p:set>
                                    <p:animEffect transition="in" filter="fade">
                                      <p:cBhvr>
                                        <p:cTn id="413" dur="250"/>
                                        <p:tgtEl>
                                          <p:spTgt spid="264"/>
                                        </p:tgtEl>
                                      </p:cBhvr>
                                    </p:animEffect>
                                  </p:childTnLst>
                                </p:cTn>
                              </p:par>
                              <p:par>
                                <p:cTn id="414" presetID="10" presetClass="entr" presetSubtype="0" fill="hold" grpId="0" nodeType="withEffect">
                                  <p:stCondLst>
                                    <p:cond delay="0"/>
                                  </p:stCondLst>
                                  <p:childTnLst>
                                    <p:set>
                                      <p:cBhvr>
                                        <p:cTn id="415" dur="1" fill="hold">
                                          <p:stCondLst>
                                            <p:cond delay="0"/>
                                          </p:stCondLst>
                                        </p:cTn>
                                        <p:tgtEl>
                                          <p:spTgt spid="263"/>
                                        </p:tgtEl>
                                        <p:attrNameLst>
                                          <p:attrName>style.visibility</p:attrName>
                                        </p:attrNameLst>
                                      </p:cBhvr>
                                      <p:to>
                                        <p:strVal val="visible"/>
                                      </p:to>
                                    </p:set>
                                    <p:animEffect transition="in" filter="fade">
                                      <p:cBhvr>
                                        <p:cTn id="416" dur="250"/>
                                        <p:tgtEl>
                                          <p:spTgt spid="263"/>
                                        </p:tgtEl>
                                      </p:cBhvr>
                                    </p:animEffect>
                                  </p:childTnLst>
                                </p:cTn>
                              </p:par>
                            </p:childTnLst>
                          </p:cTn>
                        </p:par>
                        <p:par>
                          <p:cTn id="417" fill="hold">
                            <p:stCondLst>
                              <p:cond delay="12000"/>
                            </p:stCondLst>
                            <p:childTnLst>
                              <p:par>
                                <p:cTn id="418" presetID="10" presetClass="entr" presetSubtype="0" fill="hold" nodeType="afterEffect">
                                  <p:stCondLst>
                                    <p:cond delay="0"/>
                                  </p:stCondLst>
                                  <p:childTnLst>
                                    <p:set>
                                      <p:cBhvr>
                                        <p:cTn id="419" dur="1" fill="hold">
                                          <p:stCondLst>
                                            <p:cond delay="0"/>
                                          </p:stCondLst>
                                        </p:cTn>
                                        <p:tgtEl>
                                          <p:spTgt spid="271"/>
                                        </p:tgtEl>
                                        <p:attrNameLst>
                                          <p:attrName>style.visibility</p:attrName>
                                        </p:attrNameLst>
                                      </p:cBhvr>
                                      <p:to>
                                        <p:strVal val="visible"/>
                                      </p:to>
                                    </p:set>
                                    <p:animEffect transition="in" filter="fade">
                                      <p:cBhvr>
                                        <p:cTn id="420" dur="250"/>
                                        <p:tgtEl>
                                          <p:spTgt spid="271"/>
                                        </p:tgtEl>
                                      </p:cBhvr>
                                    </p:animEffect>
                                  </p:childTnLst>
                                </p:cTn>
                              </p:par>
                              <p:par>
                                <p:cTn id="421" presetID="10" presetClass="entr" presetSubtype="0" fill="hold" grpId="0" nodeType="withEffect">
                                  <p:stCondLst>
                                    <p:cond delay="0"/>
                                  </p:stCondLst>
                                  <p:childTnLst>
                                    <p:set>
                                      <p:cBhvr>
                                        <p:cTn id="422" dur="1" fill="hold">
                                          <p:stCondLst>
                                            <p:cond delay="0"/>
                                          </p:stCondLst>
                                        </p:cTn>
                                        <p:tgtEl>
                                          <p:spTgt spid="270"/>
                                        </p:tgtEl>
                                        <p:attrNameLst>
                                          <p:attrName>style.visibility</p:attrName>
                                        </p:attrNameLst>
                                      </p:cBhvr>
                                      <p:to>
                                        <p:strVal val="visible"/>
                                      </p:to>
                                    </p:set>
                                    <p:animEffect transition="in" filter="fade">
                                      <p:cBhvr>
                                        <p:cTn id="423" dur="250"/>
                                        <p:tgtEl>
                                          <p:spTgt spid="270"/>
                                        </p:tgtEl>
                                      </p:cBhvr>
                                    </p:animEffect>
                                  </p:childTnLst>
                                </p:cTn>
                              </p:par>
                            </p:childTnLst>
                          </p:cTn>
                        </p:par>
                        <p:par>
                          <p:cTn id="424" fill="hold">
                            <p:stCondLst>
                              <p:cond delay="12250"/>
                            </p:stCondLst>
                            <p:childTnLst>
                              <p:par>
                                <p:cTn id="425" presetID="10" presetClass="entr" presetSubtype="0" fill="hold" nodeType="afterEffect">
                                  <p:stCondLst>
                                    <p:cond delay="0"/>
                                  </p:stCondLst>
                                  <p:childTnLst>
                                    <p:set>
                                      <p:cBhvr>
                                        <p:cTn id="426" dur="1" fill="hold">
                                          <p:stCondLst>
                                            <p:cond delay="0"/>
                                          </p:stCondLst>
                                        </p:cTn>
                                        <p:tgtEl>
                                          <p:spTgt spid="276"/>
                                        </p:tgtEl>
                                        <p:attrNameLst>
                                          <p:attrName>style.visibility</p:attrName>
                                        </p:attrNameLst>
                                      </p:cBhvr>
                                      <p:to>
                                        <p:strVal val="visible"/>
                                      </p:to>
                                    </p:set>
                                    <p:animEffect transition="in" filter="fade">
                                      <p:cBhvr>
                                        <p:cTn id="427" dur="100"/>
                                        <p:tgtEl>
                                          <p:spTgt spid="276"/>
                                        </p:tgtEl>
                                      </p:cBhvr>
                                    </p:animEffect>
                                  </p:childTnLst>
                                </p:cTn>
                              </p:par>
                            </p:childTnLst>
                          </p:cTn>
                        </p:par>
                        <p:par>
                          <p:cTn id="428" fill="hold">
                            <p:stCondLst>
                              <p:cond delay="12350"/>
                            </p:stCondLst>
                            <p:childTnLst>
                              <p:par>
                                <p:cTn id="429" presetID="10" presetClass="entr" presetSubtype="0" fill="hold" grpId="0" nodeType="afterEffect">
                                  <p:stCondLst>
                                    <p:cond delay="0"/>
                                  </p:stCondLst>
                                  <p:childTnLst>
                                    <p:set>
                                      <p:cBhvr>
                                        <p:cTn id="430" dur="1" fill="hold">
                                          <p:stCondLst>
                                            <p:cond delay="0"/>
                                          </p:stCondLst>
                                        </p:cTn>
                                        <p:tgtEl>
                                          <p:spTgt spid="275"/>
                                        </p:tgtEl>
                                        <p:attrNameLst>
                                          <p:attrName>style.visibility</p:attrName>
                                        </p:attrNameLst>
                                      </p:cBhvr>
                                      <p:to>
                                        <p:strVal val="visible"/>
                                      </p:to>
                                    </p:set>
                                    <p:animEffect transition="in" filter="fade">
                                      <p:cBhvr>
                                        <p:cTn id="431" dur="100"/>
                                        <p:tgtEl>
                                          <p:spTgt spid="275"/>
                                        </p:tgtEl>
                                      </p:cBhvr>
                                    </p:animEffect>
                                  </p:childTnLst>
                                </p:cTn>
                              </p:par>
                            </p:childTnLst>
                          </p:cTn>
                        </p:par>
                        <p:par>
                          <p:cTn id="432" fill="hold">
                            <p:stCondLst>
                              <p:cond delay="12450"/>
                            </p:stCondLst>
                            <p:childTnLst>
                              <p:par>
                                <p:cTn id="433" presetID="10" presetClass="entr" presetSubtype="0" fill="hold" nodeType="afterEffect">
                                  <p:stCondLst>
                                    <p:cond delay="0"/>
                                  </p:stCondLst>
                                  <p:childTnLst>
                                    <p:set>
                                      <p:cBhvr>
                                        <p:cTn id="434" dur="1" fill="hold">
                                          <p:stCondLst>
                                            <p:cond delay="0"/>
                                          </p:stCondLst>
                                        </p:cTn>
                                        <p:tgtEl>
                                          <p:spTgt spid="280"/>
                                        </p:tgtEl>
                                        <p:attrNameLst>
                                          <p:attrName>style.visibility</p:attrName>
                                        </p:attrNameLst>
                                      </p:cBhvr>
                                      <p:to>
                                        <p:strVal val="visible"/>
                                      </p:to>
                                    </p:set>
                                    <p:animEffect transition="in" filter="fade">
                                      <p:cBhvr>
                                        <p:cTn id="435" dur="100"/>
                                        <p:tgtEl>
                                          <p:spTgt spid="280"/>
                                        </p:tgtEl>
                                      </p:cBhvr>
                                    </p:animEffect>
                                  </p:childTnLst>
                                </p:cTn>
                              </p:par>
                            </p:childTnLst>
                          </p:cTn>
                        </p:par>
                        <p:par>
                          <p:cTn id="436" fill="hold">
                            <p:stCondLst>
                              <p:cond delay="12550"/>
                            </p:stCondLst>
                            <p:childTnLst>
                              <p:par>
                                <p:cTn id="437" presetID="10" presetClass="entr" presetSubtype="0" fill="hold" grpId="0" nodeType="afterEffect">
                                  <p:stCondLst>
                                    <p:cond delay="0"/>
                                  </p:stCondLst>
                                  <p:childTnLst>
                                    <p:set>
                                      <p:cBhvr>
                                        <p:cTn id="438" dur="1" fill="hold">
                                          <p:stCondLst>
                                            <p:cond delay="0"/>
                                          </p:stCondLst>
                                        </p:cTn>
                                        <p:tgtEl>
                                          <p:spTgt spid="279"/>
                                        </p:tgtEl>
                                        <p:attrNameLst>
                                          <p:attrName>style.visibility</p:attrName>
                                        </p:attrNameLst>
                                      </p:cBhvr>
                                      <p:to>
                                        <p:strVal val="visible"/>
                                      </p:to>
                                    </p:set>
                                    <p:animEffect transition="in" filter="fade">
                                      <p:cBhvr>
                                        <p:cTn id="439" dur="100"/>
                                        <p:tgtEl>
                                          <p:spTgt spid="279"/>
                                        </p:tgtEl>
                                      </p:cBhvr>
                                    </p:animEffect>
                                  </p:childTnLst>
                                </p:cTn>
                              </p:par>
                            </p:childTnLst>
                          </p:cTn>
                        </p:par>
                        <p:par>
                          <p:cTn id="440" fill="hold">
                            <p:stCondLst>
                              <p:cond delay="12650"/>
                            </p:stCondLst>
                            <p:childTnLst>
                              <p:par>
                                <p:cTn id="441" presetID="10" presetClass="entr" presetSubtype="0" fill="hold" nodeType="afterEffect">
                                  <p:stCondLst>
                                    <p:cond delay="0"/>
                                  </p:stCondLst>
                                  <p:childTnLst>
                                    <p:set>
                                      <p:cBhvr>
                                        <p:cTn id="442" dur="1" fill="hold">
                                          <p:stCondLst>
                                            <p:cond delay="0"/>
                                          </p:stCondLst>
                                        </p:cTn>
                                        <p:tgtEl>
                                          <p:spTgt spid="285"/>
                                        </p:tgtEl>
                                        <p:attrNameLst>
                                          <p:attrName>style.visibility</p:attrName>
                                        </p:attrNameLst>
                                      </p:cBhvr>
                                      <p:to>
                                        <p:strVal val="visible"/>
                                      </p:to>
                                    </p:set>
                                    <p:animEffect transition="in" filter="fade">
                                      <p:cBhvr>
                                        <p:cTn id="443" dur="100"/>
                                        <p:tgtEl>
                                          <p:spTgt spid="285"/>
                                        </p:tgtEl>
                                      </p:cBhvr>
                                    </p:animEffect>
                                  </p:childTnLst>
                                </p:cTn>
                              </p:par>
                            </p:childTnLst>
                          </p:cTn>
                        </p:par>
                        <p:par>
                          <p:cTn id="444" fill="hold">
                            <p:stCondLst>
                              <p:cond delay="12750"/>
                            </p:stCondLst>
                            <p:childTnLst>
                              <p:par>
                                <p:cTn id="445" presetID="10" presetClass="entr" presetSubtype="0" fill="hold" grpId="0" nodeType="afterEffect">
                                  <p:stCondLst>
                                    <p:cond delay="0"/>
                                  </p:stCondLst>
                                  <p:childTnLst>
                                    <p:set>
                                      <p:cBhvr>
                                        <p:cTn id="446" dur="1" fill="hold">
                                          <p:stCondLst>
                                            <p:cond delay="0"/>
                                          </p:stCondLst>
                                        </p:cTn>
                                        <p:tgtEl>
                                          <p:spTgt spid="284"/>
                                        </p:tgtEl>
                                        <p:attrNameLst>
                                          <p:attrName>style.visibility</p:attrName>
                                        </p:attrNameLst>
                                      </p:cBhvr>
                                      <p:to>
                                        <p:strVal val="visible"/>
                                      </p:to>
                                    </p:set>
                                    <p:animEffect transition="in" filter="fade">
                                      <p:cBhvr>
                                        <p:cTn id="447" dur="100"/>
                                        <p:tgtEl>
                                          <p:spTgt spid="284"/>
                                        </p:tgtEl>
                                      </p:cBhvr>
                                    </p:animEffect>
                                  </p:childTnLst>
                                </p:cTn>
                              </p:par>
                            </p:childTnLst>
                          </p:cTn>
                        </p:par>
                        <p:par>
                          <p:cTn id="448" fill="hold">
                            <p:stCondLst>
                              <p:cond delay="12850"/>
                            </p:stCondLst>
                            <p:childTnLst>
                              <p:par>
                                <p:cTn id="449" presetID="10" presetClass="entr" presetSubtype="0" fill="hold" nodeType="afterEffect">
                                  <p:stCondLst>
                                    <p:cond delay="0"/>
                                  </p:stCondLst>
                                  <p:childTnLst>
                                    <p:set>
                                      <p:cBhvr>
                                        <p:cTn id="450" dur="1" fill="hold">
                                          <p:stCondLst>
                                            <p:cond delay="0"/>
                                          </p:stCondLst>
                                        </p:cTn>
                                        <p:tgtEl>
                                          <p:spTgt spid="290"/>
                                        </p:tgtEl>
                                        <p:attrNameLst>
                                          <p:attrName>style.visibility</p:attrName>
                                        </p:attrNameLst>
                                      </p:cBhvr>
                                      <p:to>
                                        <p:strVal val="visible"/>
                                      </p:to>
                                    </p:set>
                                    <p:animEffect transition="in" filter="fade">
                                      <p:cBhvr>
                                        <p:cTn id="451" dur="100"/>
                                        <p:tgtEl>
                                          <p:spTgt spid="290"/>
                                        </p:tgtEl>
                                      </p:cBhvr>
                                    </p:animEffect>
                                  </p:childTnLst>
                                </p:cTn>
                              </p:par>
                            </p:childTnLst>
                          </p:cTn>
                        </p:par>
                        <p:par>
                          <p:cTn id="452" fill="hold">
                            <p:stCondLst>
                              <p:cond delay="12950"/>
                            </p:stCondLst>
                            <p:childTnLst>
                              <p:par>
                                <p:cTn id="453" presetID="10" presetClass="entr" presetSubtype="0" fill="hold" grpId="0" nodeType="afterEffect">
                                  <p:stCondLst>
                                    <p:cond delay="0"/>
                                  </p:stCondLst>
                                  <p:childTnLst>
                                    <p:set>
                                      <p:cBhvr>
                                        <p:cTn id="454" dur="1" fill="hold">
                                          <p:stCondLst>
                                            <p:cond delay="0"/>
                                          </p:stCondLst>
                                        </p:cTn>
                                        <p:tgtEl>
                                          <p:spTgt spid="289"/>
                                        </p:tgtEl>
                                        <p:attrNameLst>
                                          <p:attrName>style.visibility</p:attrName>
                                        </p:attrNameLst>
                                      </p:cBhvr>
                                      <p:to>
                                        <p:strVal val="visible"/>
                                      </p:to>
                                    </p:set>
                                    <p:animEffect transition="in" filter="fade">
                                      <p:cBhvr>
                                        <p:cTn id="455" dur="100"/>
                                        <p:tgtEl>
                                          <p:spTgt spid="289"/>
                                        </p:tgtEl>
                                      </p:cBhvr>
                                    </p:animEffect>
                                  </p:childTnLst>
                                </p:cTn>
                              </p:par>
                            </p:childTnLst>
                          </p:cTn>
                        </p:par>
                        <p:par>
                          <p:cTn id="456" fill="hold">
                            <p:stCondLst>
                              <p:cond delay="13050"/>
                            </p:stCondLst>
                            <p:childTnLst>
                              <p:par>
                                <p:cTn id="457" presetID="10" presetClass="entr" presetSubtype="0" fill="hold" nodeType="afterEffect">
                                  <p:stCondLst>
                                    <p:cond delay="0"/>
                                  </p:stCondLst>
                                  <p:childTnLst>
                                    <p:set>
                                      <p:cBhvr>
                                        <p:cTn id="458" dur="1" fill="hold">
                                          <p:stCondLst>
                                            <p:cond delay="0"/>
                                          </p:stCondLst>
                                        </p:cTn>
                                        <p:tgtEl>
                                          <p:spTgt spid="296"/>
                                        </p:tgtEl>
                                        <p:attrNameLst>
                                          <p:attrName>style.visibility</p:attrName>
                                        </p:attrNameLst>
                                      </p:cBhvr>
                                      <p:to>
                                        <p:strVal val="visible"/>
                                      </p:to>
                                    </p:set>
                                    <p:animEffect transition="in" filter="fade">
                                      <p:cBhvr>
                                        <p:cTn id="459" dur="100"/>
                                        <p:tgtEl>
                                          <p:spTgt spid="296"/>
                                        </p:tgtEl>
                                      </p:cBhvr>
                                    </p:animEffect>
                                  </p:childTnLst>
                                </p:cTn>
                              </p:par>
                            </p:childTnLst>
                          </p:cTn>
                        </p:par>
                        <p:par>
                          <p:cTn id="460" fill="hold">
                            <p:stCondLst>
                              <p:cond delay="13150"/>
                            </p:stCondLst>
                            <p:childTnLst>
                              <p:par>
                                <p:cTn id="461" presetID="10" presetClass="entr" presetSubtype="0" fill="hold" grpId="0" nodeType="afterEffect">
                                  <p:stCondLst>
                                    <p:cond delay="0"/>
                                  </p:stCondLst>
                                  <p:childTnLst>
                                    <p:set>
                                      <p:cBhvr>
                                        <p:cTn id="462" dur="1" fill="hold">
                                          <p:stCondLst>
                                            <p:cond delay="0"/>
                                          </p:stCondLst>
                                        </p:cTn>
                                        <p:tgtEl>
                                          <p:spTgt spid="295"/>
                                        </p:tgtEl>
                                        <p:attrNameLst>
                                          <p:attrName>style.visibility</p:attrName>
                                        </p:attrNameLst>
                                      </p:cBhvr>
                                      <p:to>
                                        <p:strVal val="visible"/>
                                      </p:to>
                                    </p:set>
                                    <p:animEffect transition="in" filter="fade">
                                      <p:cBhvr>
                                        <p:cTn id="463" dur="100"/>
                                        <p:tgtEl>
                                          <p:spTgt spid="295"/>
                                        </p:tgtEl>
                                      </p:cBhvr>
                                    </p:animEffect>
                                  </p:childTnLst>
                                </p:cTn>
                              </p:par>
                            </p:childTnLst>
                          </p:cTn>
                        </p:par>
                        <p:par>
                          <p:cTn id="464" fill="hold">
                            <p:stCondLst>
                              <p:cond delay="13250"/>
                            </p:stCondLst>
                            <p:childTnLst>
                              <p:par>
                                <p:cTn id="465" presetID="10" presetClass="entr" presetSubtype="0" fill="hold" nodeType="afterEffect">
                                  <p:stCondLst>
                                    <p:cond delay="0"/>
                                  </p:stCondLst>
                                  <p:childTnLst>
                                    <p:set>
                                      <p:cBhvr>
                                        <p:cTn id="466" dur="1" fill="hold">
                                          <p:stCondLst>
                                            <p:cond delay="0"/>
                                          </p:stCondLst>
                                        </p:cTn>
                                        <p:tgtEl>
                                          <p:spTgt spid="301"/>
                                        </p:tgtEl>
                                        <p:attrNameLst>
                                          <p:attrName>style.visibility</p:attrName>
                                        </p:attrNameLst>
                                      </p:cBhvr>
                                      <p:to>
                                        <p:strVal val="visible"/>
                                      </p:to>
                                    </p:set>
                                    <p:animEffect transition="in" filter="fade">
                                      <p:cBhvr>
                                        <p:cTn id="467" dur="100"/>
                                        <p:tgtEl>
                                          <p:spTgt spid="301"/>
                                        </p:tgtEl>
                                      </p:cBhvr>
                                    </p:animEffect>
                                  </p:childTnLst>
                                </p:cTn>
                              </p:par>
                            </p:childTnLst>
                          </p:cTn>
                        </p:par>
                        <p:par>
                          <p:cTn id="468" fill="hold">
                            <p:stCondLst>
                              <p:cond delay="13350"/>
                            </p:stCondLst>
                            <p:childTnLst>
                              <p:par>
                                <p:cTn id="469" presetID="10" presetClass="entr" presetSubtype="0" fill="hold" grpId="0" nodeType="afterEffect">
                                  <p:stCondLst>
                                    <p:cond delay="0"/>
                                  </p:stCondLst>
                                  <p:childTnLst>
                                    <p:set>
                                      <p:cBhvr>
                                        <p:cTn id="470" dur="1" fill="hold">
                                          <p:stCondLst>
                                            <p:cond delay="0"/>
                                          </p:stCondLst>
                                        </p:cTn>
                                        <p:tgtEl>
                                          <p:spTgt spid="300"/>
                                        </p:tgtEl>
                                        <p:attrNameLst>
                                          <p:attrName>style.visibility</p:attrName>
                                        </p:attrNameLst>
                                      </p:cBhvr>
                                      <p:to>
                                        <p:strVal val="visible"/>
                                      </p:to>
                                    </p:set>
                                    <p:animEffect transition="in" filter="fade">
                                      <p:cBhvr>
                                        <p:cTn id="471" dur="100"/>
                                        <p:tgtEl>
                                          <p:spTgt spid="300"/>
                                        </p:tgtEl>
                                      </p:cBhvr>
                                    </p:animEffect>
                                  </p:childTnLst>
                                </p:cTn>
                              </p:par>
                            </p:childTnLst>
                          </p:cTn>
                        </p:par>
                        <p:par>
                          <p:cTn id="472" fill="hold">
                            <p:stCondLst>
                              <p:cond delay="13450"/>
                            </p:stCondLst>
                            <p:childTnLst>
                              <p:par>
                                <p:cTn id="473" presetID="10" presetClass="entr" presetSubtype="0" fill="hold" grpId="0" nodeType="afterEffect">
                                  <p:stCondLst>
                                    <p:cond delay="0"/>
                                  </p:stCondLst>
                                  <p:childTnLst>
                                    <p:set>
                                      <p:cBhvr>
                                        <p:cTn id="474" dur="1" fill="hold">
                                          <p:stCondLst>
                                            <p:cond delay="0"/>
                                          </p:stCondLst>
                                        </p:cTn>
                                        <p:tgtEl>
                                          <p:spTgt spid="342"/>
                                        </p:tgtEl>
                                        <p:attrNameLst>
                                          <p:attrName>style.visibility</p:attrName>
                                        </p:attrNameLst>
                                      </p:cBhvr>
                                      <p:to>
                                        <p:strVal val="visible"/>
                                      </p:to>
                                    </p:set>
                                    <p:animEffect transition="in" filter="fade">
                                      <p:cBhvr>
                                        <p:cTn id="475" dur="100"/>
                                        <p:tgtEl>
                                          <p:spTgt spid="342"/>
                                        </p:tgtEl>
                                      </p:cBhvr>
                                    </p:animEffect>
                                  </p:childTnLst>
                                </p:cTn>
                              </p:par>
                            </p:childTnLst>
                          </p:cTn>
                        </p:par>
                      </p:childTnLst>
                    </p:cTn>
                  </p:par>
                  <p:par>
                    <p:cTn id="476" fill="hold">
                      <p:stCondLst>
                        <p:cond delay="indefinite"/>
                      </p:stCondLst>
                      <p:childTnLst>
                        <p:par>
                          <p:cTn id="477" fill="hold">
                            <p:stCondLst>
                              <p:cond delay="0"/>
                            </p:stCondLst>
                            <p:childTnLst>
                              <p:par>
                                <p:cTn id="478" presetID="10" presetClass="entr" presetSubtype="0" fill="hold" grpId="0" nodeType="clickEffect">
                                  <p:stCondLst>
                                    <p:cond delay="0"/>
                                  </p:stCondLst>
                                  <p:childTnLst>
                                    <p:set>
                                      <p:cBhvr>
                                        <p:cTn id="479" dur="1" fill="hold">
                                          <p:stCondLst>
                                            <p:cond delay="0"/>
                                          </p:stCondLst>
                                        </p:cTn>
                                        <p:tgtEl>
                                          <p:spTgt spid="13"/>
                                        </p:tgtEl>
                                        <p:attrNameLst>
                                          <p:attrName>style.visibility</p:attrName>
                                        </p:attrNameLst>
                                      </p:cBhvr>
                                      <p:to>
                                        <p:strVal val="visible"/>
                                      </p:to>
                                    </p:set>
                                    <p:animEffect transition="in" filter="fade">
                                      <p:cBhvr>
                                        <p:cTn id="480" dur="500"/>
                                        <p:tgtEl>
                                          <p:spTgt spid="13"/>
                                        </p:tgtEl>
                                      </p:cBhvr>
                                    </p:animEffect>
                                  </p:childTnLst>
                                </p:cTn>
                              </p:par>
                              <p:par>
                                <p:cTn id="481" presetID="10" presetClass="entr" presetSubtype="0" fill="hold" nodeType="withEffect">
                                  <p:stCondLst>
                                    <p:cond delay="0"/>
                                  </p:stCondLst>
                                  <p:childTnLst>
                                    <p:set>
                                      <p:cBhvr>
                                        <p:cTn id="482" dur="1" fill="hold">
                                          <p:stCondLst>
                                            <p:cond delay="0"/>
                                          </p:stCondLst>
                                        </p:cTn>
                                        <p:tgtEl>
                                          <p:spTgt spid="20"/>
                                        </p:tgtEl>
                                        <p:attrNameLst>
                                          <p:attrName>style.visibility</p:attrName>
                                        </p:attrNameLst>
                                      </p:cBhvr>
                                      <p:to>
                                        <p:strVal val="visible"/>
                                      </p:to>
                                    </p:set>
                                    <p:animEffect transition="in" filter="fade">
                                      <p:cBhvr>
                                        <p:cTn id="483" dur="500"/>
                                        <p:tgtEl>
                                          <p:spTgt spid="20"/>
                                        </p:tgtEl>
                                      </p:cBhvr>
                                    </p:animEffect>
                                  </p:childTnLst>
                                </p:cTn>
                              </p:par>
                              <p:par>
                                <p:cTn id="484" presetID="10" presetClass="entr" presetSubtype="0" fill="hold" grpId="0" nodeType="withEffect">
                                  <p:stCondLst>
                                    <p:cond delay="0"/>
                                  </p:stCondLst>
                                  <p:childTnLst>
                                    <p:set>
                                      <p:cBhvr>
                                        <p:cTn id="485" dur="1" fill="hold">
                                          <p:stCondLst>
                                            <p:cond delay="0"/>
                                          </p:stCondLst>
                                        </p:cTn>
                                        <p:tgtEl>
                                          <p:spTgt spid="21"/>
                                        </p:tgtEl>
                                        <p:attrNameLst>
                                          <p:attrName>style.visibility</p:attrName>
                                        </p:attrNameLst>
                                      </p:cBhvr>
                                      <p:to>
                                        <p:strVal val="visible"/>
                                      </p:to>
                                    </p:set>
                                    <p:animEffect transition="in" filter="fade">
                                      <p:cBhvr>
                                        <p:cTn id="486" dur="500"/>
                                        <p:tgtEl>
                                          <p:spTgt spid="21"/>
                                        </p:tgtEl>
                                      </p:cBhvr>
                                    </p:animEffect>
                                  </p:childTnLst>
                                </p:cTn>
                              </p:par>
                            </p:childTnLst>
                          </p:cTn>
                        </p:par>
                      </p:childTnLst>
                    </p:cTn>
                  </p:par>
                  <p:par>
                    <p:cTn id="487" fill="hold">
                      <p:stCondLst>
                        <p:cond delay="indefinite"/>
                      </p:stCondLst>
                      <p:childTnLst>
                        <p:par>
                          <p:cTn id="488" fill="hold">
                            <p:stCondLst>
                              <p:cond delay="0"/>
                            </p:stCondLst>
                            <p:childTnLst>
                              <p:par>
                                <p:cTn id="489" presetID="10" presetClass="exit" presetSubtype="0" fill="hold" nodeType="clickEffect">
                                  <p:stCondLst>
                                    <p:cond delay="0"/>
                                  </p:stCondLst>
                                  <p:childTnLst>
                                    <p:animEffect transition="out" filter="fade">
                                      <p:cBhvr>
                                        <p:cTn id="490" dur="500"/>
                                        <p:tgtEl>
                                          <p:spTgt spid="276"/>
                                        </p:tgtEl>
                                      </p:cBhvr>
                                    </p:animEffect>
                                    <p:set>
                                      <p:cBhvr>
                                        <p:cTn id="491" dur="1" fill="hold">
                                          <p:stCondLst>
                                            <p:cond delay="499"/>
                                          </p:stCondLst>
                                        </p:cTn>
                                        <p:tgtEl>
                                          <p:spTgt spid="276"/>
                                        </p:tgtEl>
                                        <p:attrNameLst>
                                          <p:attrName>style.visibility</p:attrName>
                                        </p:attrNameLst>
                                      </p:cBhvr>
                                      <p:to>
                                        <p:strVal val="hidden"/>
                                      </p:to>
                                    </p:set>
                                  </p:childTnLst>
                                </p:cTn>
                              </p:par>
                              <p:par>
                                <p:cTn id="492" presetID="10" presetClass="exit" presetSubtype="0" fill="hold" grpId="1" nodeType="withEffect">
                                  <p:stCondLst>
                                    <p:cond delay="0"/>
                                  </p:stCondLst>
                                  <p:childTnLst>
                                    <p:animEffect transition="out" filter="fade">
                                      <p:cBhvr>
                                        <p:cTn id="493" dur="500"/>
                                        <p:tgtEl>
                                          <p:spTgt spid="275"/>
                                        </p:tgtEl>
                                      </p:cBhvr>
                                    </p:animEffect>
                                    <p:set>
                                      <p:cBhvr>
                                        <p:cTn id="494" dur="1" fill="hold">
                                          <p:stCondLst>
                                            <p:cond delay="499"/>
                                          </p:stCondLst>
                                        </p:cTn>
                                        <p:tgtEl>
                                          <p:spTgt spid="275"/>
                                        </p:tgtEl>
                                        <p:attrNameLst>
                                          <p:attrName>style.visibility</p:attrName>
                                        </p:attrNameLst>
                                      </p:cBhvr>
                                      <p:to>
                                        <p:strVal val="hidden"/>
                                      </p:to>
                                    </p:set>
                                  </p:childTnLst>
                                </p:cTn>
                              </p:par>
                              <p:par>
                                <p:cTn id="495" presetID="10" presetClass="exit" presetSubtype="0" fill="hold" nodeType="withEffect">
                                  <p:stCondLst>
                                    <p:cond delay="0"/>
                                  </p:stCondLst>
                                  <p:childTnLst>
                                    <p:animEffect transition="out" filter="fade">
                                      <p:cBhvr>
                                        <p:cTn id="496" dur="500"/>
                                        <p:tgtEl>
                                          <p:spTgt spid="280"/>
                                        </p:tgtEl>
                                      </p:cBhvr>
                                    </p:animEffect>
                                    <p:set>
                                      <p:cBhvr>
                                        <p:cTn id="497" dur="1" fill="hold">
                                          <p:stCondLst>
                                            <p:cond delay="499"/>
                                          </p:stCondLst>
                                        </p:cTn>
                                        <p:tgtEl>
                                          <p:spTgt spid="280"/>
                                        </p:tgtEl>
                                        <p:attrNameLst>
                                          <p:attrName>style.visibility</p:attrName>
                                        </p:attrNameLst>
                                      </p:cBhvr>
                                      <p:to>
                                        <p:strVal val="hidden"/>
                                      </p:to>
                                    </p:set>
                                  </p:childTnLst>
                                </p:cTn>
                              </p:par>
                              <p:par>
                                <p:cTn id="498" presetID="10" presetClass="exit" presetSubtype="0" fill="hold" grpId="1" nodeType="withEffect">
                                  <p:stCondLst>
                                    <p:cond delay="0"/>
                                  </p:stCondLst>
                                  <p:childTnLst>
                                    <p:animEffect transition="out" filter="fade">
                                      <p:cBhvr>
                                        <p:cTn id="499" dur="500"/>
                                        <p:tgtEl>
                                          <p:spTgt spid="279"/>
                                        </p:tgtEl>
                                      </p:cBhvr>
                                    </p:animEffect>
                                    <p:set>
                                      <p:cBhvr>
                                        <p:cTn id="500" dur="1" fill="hold">
                                          <p:stCondLst>
                                            <p:cond delay="499"/>
                                          </p:stCondLst>
                                        </p:cTn>
                                        <p:tgtEl>
                                          <p:spTgt spid="279"/>
                                        </p:tgtEl>
                                        <p:attrNameLst>
                                          <p:attrName>style.visibility</p:attrName>
                                        </p:attrNameLst>
                                      </p:cBhvr>
                                      <p:to>
                                        <p:strVal val="hidden"/>
                                      </p:to>
                                    </p:set>
                                  </p:childTnLst>
                                </p:cTn>
                              </p:par>
                              <p:par>
                                <p:cTn id="501" presetID="10" presetClass="exit" presetSubtype="0" fill="hold" nodeType="withEffect">
                                  <p:stCondLst>
                                    <p:cond delay="0"/>
                                  </p:stCondLst>
                                  <p:childTnLst>
                                    <p:animEffect transition="out" filter="fade">
                                      <p:cBhvr>
                                        <p:cTn id="502" dur="500"/>
                                        <p:tgtEl>
                                          <p:spTgt spid="285"/>
                                        </p:tgtEl>
                                      </p:cBhvr>
                                    </p:animEffect>
                                    <p:set>
                                      <p:cBhvr>
                                        <p:cTn id="503" dur="1" fill="hold">
                                          <p:stCondLst>
                                            <p:cond delay="499"/>
                                          </p:stCondLst>
                                        </p:cTn>
                                        <p:tgtEl>
                                          <p:spTgt spid="285"/>
                                        </p:tgtEl>
                                        <p:attrNameLst>
                                          <p:attrName>style.visibility</p:attrName>
                                        </p:attrNameLst>
                                      </p:cBhvr>
                                      <p:to>
                                        <p:strVal val="hidden"/>
                                      </p:to>
                                    </p:set>
                                  </p:childTnLst>
                                </p:cTn>
                              </p:par>
                              <p:par>
                                <p:cTn id="504" presetID="10" presetClass="exit" presetSubtype="0" fill="hold" grpId="1" nodeType="withEffect">
                                  <p:stCondLst>
                                    <p:cond delay="0"/>
                                  </p:stCondLst>
                                  <p:childTnLst>
                                    <p:animEffect transition="out" filter="fade">
                                      <p:cBhvr>
                                        <p:cTn id="505" dur="500"/>
                                        <p:tgtEl>
                                          <p:spTgt spid="284"/>
                                        </p:tgtEl>
                                      </p:cBhvr>
                                    </p:animEffect>
                                    <p:set>
                                      <p:cBhvr>
                                        <p:cTn id="506" dur="1" fill="hold">
                                          <p:stCondLst>
                                            <p:cond delay="499"/>
                                          </p:stCondLst>
                                        </p:cTn>
                                        <p:tgtEl>
                                          <p:spTgt spid="284"/>
                                        </p:tgtEl>
                                        <p:attrNameLst>
                                          <p:attrName>style.visibility</p:attrName>
                                        </p:attrNameLst>
                                      </p:cBhvr>
                                      <p:to>
                                        <p:strVal val="hidden"/>
                                      </p:to>
                                    </p:set>
                                  </p:childTnLst>
                                </p:cTn>
                              </p:par>
                              <p:par>
                                <p:cTn id="507" presetID="10" presetClass="exit" presetSubtype="0" fill="hold" nodeType="withEffect">
                                  <p:stCondLst>
                                    <p:cond delay="0"/>
                                  </p:stCondLst>
                                  <p:childTnLst>
                                    <p:animEffect transition="out" filter="fade">
                                      <p:cBhvr>
                                        <p:cTn id="508" dur="500"/>
                                        <p:tgtEl>
                                          <p:spTgt spid="290"/>
                                        </p:tgtEl>
                                      </p:cBhvr>
                                    </p:animEffect>
                                    <p:set>
                                      <p:cBhvr>
                                        <p:cTn id="509" dur="1" fill="hold">
                                          <p:stCondLst>
                                            <p:cond delay="499"/>
                                          </p:stCondLst>
                                        </p:cTn>
                                        <p:tgtEl>
                                          <p:spTgt spid="290"/>
                                        </p:tgtEl>
                                        <p:attrNameLst>
                                          <p:attrName>style.visibility</p:attrName>
                                        </p:attrNameLst>
                                      </p:cBhvr>
                                      <p:to>
                                        <p:strVal val="hidden"/>
                                      </p:to>
                                    </p:set>
                                  </p:childTnLst>
                                </p:cTn>
                              </p:par>
                              <p:par>
                                <p:cTn id="510" presetID="10" presetClass="exit" presetSubtype="0" fill="hold" grpId="1" nodeType="withEffect">
                                  <p:stCondLst>
                                    <p:cond delay="0"/>
                                  </p:stCondLst>
                                  <p:childTnLst>
                                    <p:animEffect transition="out" filter="fade">
                                      <p:cBhvr>
                                        <p:cTn id="511" dur="500"/>
                                        <p:tgtEl>
                                          <p:spTgt spid="289"/>
                                        </p:tgtEl>
                                      </p:cBhvr>
                                    </p:animEffect>
                                    <p:set>
                                      <p:cBhvr>
                                        <p:cTn id="512" dur="1" fill="hold">
                                          <p:stCondLst>
                                            <p:cond delay="499"/>
                                          </p:stCondLst>
                                        </p:cTn>
                                        <p:tgtEl>
                                          <p:spTgt spid="289"/>
                                        </p:tgtEl>
                                        <p:attrNameLst>
                                          <p:attrName>style.visibility</p:attrName>
                                        </p:attrNameLst>
                                      </p:cBhvr>
                                      <p:to>
                                        <p:strVal val="hidden"/>
                                      </p:to>
                                    </p:set>
                                  </p:childTnLst>
                                </p:cTn>
                              </p:par>
                              <p:par>
                                <p:cTn id="513" presetID="10" presetClass="exit" presetSubtype="0" fill="hold" nodeType="withEffect">
                                  <p:stCondLst>
                                    <p:cond delay="0"/>
                                  </p:stCondLst>
                                  <p:childTnLst>
                                    <p:animEffect transition="out" filter="fade">
                                      <p:cBhvr>
                                        <p:cTn id="514" dur="500"/>
                                        <p:tgtEl>
                                          <p:spTgt spid="296"/>
                                        </p:tgtEl>
                                      </p:cBhvr>
                                    </p:animEffect>
                                    <p:set>
                                      <p:cBhvr>
                                        <p:cTn id="515" dur="1" fill="hold">
                                          <p:stCondLst>
                                            <p:cond delay="499"/>
                                          </p:stCondLst>
                                        </p:cTn>
                                        <p:tgtEl>
                                          <p:spTgt spid="296"/>
                                        </p:tgtEl>
                                        <p:attrNameLst>
                                          <p:attrName>style.visibility</p:attrName>
                                        </p:attrNameLst>
                                      </p:cBhvr>
                                      <p:to>
                                        <p:strVal val="hidden"/>
                                      </p:to>
                                    </p:set>
                                  </p:childTnLst>
                                </p:cTn>
                              </p:par>
                              <p:par>
                                <p:cTn id="516" presetID="10" presetClass="exit" presetSubtype="0" fill="hold" grpId="1" nodeType="withEffect">
                                  <p:stCondLst>
                                    <p:cond delay="0"/>
                                  </p:stCondLst>
                                  <p:childTnLst>
                                    <p:animEffect transition="out" filter="fade">
                                      <p:cBhvr>
                                        <p:cTn id="517" dur="500"/>
                                        <p:tgtEl>
                                          <p:spTgt spid="295"/>
                                        </p:tgtEl>
                                      </p:cBhvr>
                                    </p:animEffect>
                                    <p:set>
                                      <p:cBhvr>
                                        <p:cTn id="518" dur="1" fill="hold">
                                          <p:stCondLst>
                                            <p:cond delay="499"/>
                                          </p:stCondLst>
                                        </p:cTn>
                                        <p:tgtEl>
                                          <p:spTgt spid="295"/>
                                        </p:tgtEl>
                                        <p:attrNameLst>
                                          <p:attrName>style.visibility</p:attrName>
                                        </p:attrNameLst>
                                      </p:cBhvr>
                                      <p:to>
                                        <p:strVal val="hidden"/>
                                      </p:to>
                                    </p:set>
                                  </p:childTnLst>
                                </p:cTn>
                              </p:par>
                              <p:par>
                                <p:cTn id="519" presetID="10" presetClass="exit" presetSubtype="0" fill="hold" nodeType="withEffect">
                                  <p:stCondLst>
                                    <p:cond delay="0"/>
                                  </p:stCondLst>
                                  <p:childTnLst>
                                    <p:animEffect transition="out" filter="fade">
                                      <p:cBhvr>
                                        <p:cTn id="520" dur="500"/>
                                        <p:tgtEl>
                                          <p:spTgt spid="301"/>
                                        </p:tgtEl>
                                      </p:cBhvr>
                                    </p:animEffect>
                                    <p:set>
                                      <p:cBhvr>
                                        <p:cTn id="521" dur="1" fill="hold">
                                          <p:stCondLst>
                                            <p:cond delay="499"/>
                                          </p:stCondLst>
                                        </p:cTn>
                                        <p:tgtEl>
                                          <p:spTgt spid="301"/>
                                        </p:tgtEl>
                                        <p:attrNameLst>
                                          <p:attrName>style.visibility</p:attrName>
                                        </p:attrNameLst>
                                      </p:cBhvr>
                                      <p:to>
                                        <p:strVal val="hidden"/>
                                      </p:to>
                                    </p:set>
                                  </p:childTnLst>
                                </p:cTn>
                              </p:par>
                              <p:par>
                                <p:cTn id="522" presetID="10" presetClass="exit" presetSubtype="0" fill="hold" grpId="1" nodeType="withEffect">
                                  <p:stCondLst>
                                    <p:cond delay="0"/>
                                  </p:stCondLst>
                                  <p:childTnLst>
                                    <p:animEffect transition="out" filter="fade">
                                      <p:cBhvr>
                                        <p:cTn id="523" dur="500"/>
                                        <p:tgtEl>
                                          <p:spTgt spid="300"/>
                                        </p:tgtEl>
                                      </p:cBhvr>
                                    </p:animEffect>
                                    <p:set>
                                      <p:cBhvr>
                                        <p:cTn id="524" dur="1" fill="hold">
                                          <p:stCondLst>
                                            <p:cond delay="499"/>
                                          </p:stCondLst>
                                        </p:cTn>
                                        <p:tgtEl>
                                          <p:spTgt spid="300"/>
                                        </p:tgtEl>
                                        <p:attrNameLst>
                                          <p:attrName>style.visibility</p:attrName>
                                        </p:attrNameLst>
                                      </p:cBhvr>
                                      <p:to>
                                        <p:strVal val="hidden"/>
                                      </p:to>
                                    </p:set>
                                  </p:childTnLst>
                                </p:cTn>
                              </p:par>
                              <p:par>
                                <p:cTn id="525" presetID="10" presetClass="exit" presetSubtype="0" fill="hold" grpId="1" nodeType="withEffect">
                                  <p:stCondLst>
                                    <p:cond delay="0"/>
                                  </p:stCondLst>
                                  <p:childTnLst>
                                    <p:animEffect transition="out" filter="fade">
                                      <p:cBhvr>
                                        <p:cTn id="526" dur="500"/>
                                        <p:tgtEl>
                                          <p:spTgt spid="342"/>
                                        </p:tgtEl>
                                      </p:cBhvr>
                                    </p:animEffect>
                                    <p:set>
                                      <p:cBhvr>
                                        <p:cTn id="527" dur="1" fill="hold">
                                          <p:stCondLst>
                                            <p:cond delay="499"/>
                                          </p:stCondLst>
                                        </p:cTn>
                                        <p:tgtEl>
                                          <p:spTgt spid="342"/>
                                        </p:tgtEl>
                                        <p:attrNameLst>
                                          <p:attrName>style.visibility</p:attrName>
                                        </p:attrNameLst>
                                      </p:cBhvr>
                                      <p:to>
                                        <p:strVal val="hidden"/>
                                      </p:to>
                                    </p:set>
                                  </p:childTnLst>
                                </p:cTn>
                              </p:par>
                            </p:childTnLst>
                          </p:cTn>
                        </p:par>
                      </p:childTnLst>
                    </p:cTn>
                  </p:par>
                  <p:par>
                    <p:cTn id="528" fill="hold">
                      <p:stCondLst>
                        <p:cond delay="indefinite"/>
                      </p:stCondLst>
                      <p:childTnLst>
                        <p:par>
                          <p:cTn id="529" fill="hold">
                            <p:stCondLst>
                              <p:cond delay="0"/>
                            </p:stCondLst>
                            <p:childTnLst>
                              <p:par>
                                <p:cTn id="530" presetID="10" presetClass="entr" presetSubtype="0" fill="hold" grpId="0" nodeType="clickEffect">
                                  <p:stCondLst>
                                    <p:cond delay="0"/>
                                  </p:stCondLst>
                                  <p:childTnLst>
                                    <p:set>
                                      <p:cBhvr>
                                        <p:cTn id="531" dur="1" fill="hold">
                                          <p:stCondLst>
                                            <p:cond delay="0"/>
                                          </p:stCondLst>
                                        </p:cTn>
                                        <p:tgtEl>
                                          <p:spTgt spid="224"/>
                                        </p:tgtEl>
                                        <p:attrNameLst>
                                          <p:attrName>style.visibility</p:attrName>
                                        </p:attrNameLst>
                                      </p:cBhvr>
                                      <p:to>
                                        <p:strVal val="visible"/>
                                      </p:to>
                                    </p:set>
                                    <p:animEffect transition="in" filter="fade">
                                      <p:cBhvr>
                                        <p:cTn id="532" dur="500"/>
                                        <p:tgtEl>
                                          <p:spTgt spid="224"/>
                                        </p:tgtEl>
                                      </p:cBhvr>
                                    </p:animEffect>
                                  </p:childTnLst>
                                </p:cTn>
                              </p:par>
                              <p:par>
                                <p:cTn id="533" presetID="10" presetClass="entr" presetSubtype="0" fill="hold" nodeType="withEffect">
                                  <p:stCondLst>
                                    <p:cond delay="0"/>
                                  </p:stCondLst>
                                  <p:childTnLst>
                                    <p:set>
                                      <p:cBhvr>
                                        <p:cTn id="534" dur="1" fill="hold">
                                          <p:stCondLst>
                                            <p:cond delay="0"/>
                                          </p:stCondLst>
                                        </p:cTn>
                                        <p:tgtEl>
                                          <p:spTgt spid="227"/>
                                        </p:tgtEl>
                                        <p:attrNameLst>
                                          <p:attrName>style.visibility</p:attrName>
                                        </p:attrNameLst>
                                      </p:cBhvr>
                                      <p:to>
                                        <p:strVal val="visible"/>
                                      </p:to>
                                    </p:set>
                                    <p:animEffect transition="in" filter="fade">
                                      <p:cBhvr>
                                        <p:cTn id="535" dur="500"/>
                                        <p:tgtEl>
                                          <p:spTgt spid="227"/>
                                        </p:tgtEl>
                                      </p:cBhvr>
                                    </p:animEffect>
                                  </p:childTnLst>
                                </p:cTn>
                              </p:par>
                              <p:par>
                                <p:cTn id="536" presetID="10" presetClass="entr" presetSubtype="0" fill="hold" grpId="0" nodeType="withEffect">
                                  <p:stCondLst>
                                    <p:cond delay="0"/>
                                  </p:stCondLst>
                                  <p:childTnLst>
                                    <p:set>
                                      <p:cBhvr>
                                        <p:cTn id="537" dur="1" fill="hold">
                                          <p:stCondLst>
                                            <p:cond delay="0"/>
                                          </p:stCondLst>
                                        </p:cTn>
                                        <p:tgtEl>
                                          <p:spTgt spid="228"/>
                                        </p:tgtEl>
                                        <p:attrNameLst>
                                          <p:attrName>style.visibility</p:attrName>
                                        </p:attrNameLst>
                                      </p:cBhvr>
                                      <p:to>
                                        <p:strVal val="visible"/>
                                      </p:to>
                                    </p:set>
                                    <p:animEffect transition="in" filter="fade">
                                      <p:cBhvr>
                                        <p:cTn id="538" dur="500"/>
                                        <p:tgtEl>
                                          <p:spTgt spid="228"/>
                                        </p:tgtEl>
                                      </p:cBhvr>
                                    </p:animEffect>
                                  </p:childTnLst>
                                </p:cTn>
                              </p:par>
                              <p:par>
                                <p:cTn id="539" presetID="10" presetClass="entr" presetSubtype="0" fill="hold" nodeType="withEffect">
                                  <p:stCondLst>
                                    <p:cond delay="0"/>
                                  </p:stCondLst>
                                  <p:childTnLst>
                                    <p:set>
                                      <p:cBhvr>
                                        <p:cTn id="540" dur="1" fill="hold">
                                          <p:stCondLst>
                                            <p:cond delay="0"/>
                                          </p:stCondLst>
                                        </p:cTn>
                                        <p:tgtEl>
                                          <p:spTgt spid="231"/>
                                        </p:tgtEl>
                                        <p:attrNameLst>
                                          <p:attrName>style.visibility</p:attrName>
                                        </p:attrNameLst>
                                      </p:cBhvr>
                                      <p:to>
                                        <p:strVal val="visible"/>
                                      </p:to>
                                    </p:set>
                                    <p:animEffect transition="in" filter="fade">
                                      <p:cBhvr>
                                        <p:cTn id="541" dur="500"/>
                                        <p:tgtEl>
                                          <p:spTgt spid="231"/>
                                        </p:tgtEl>
                                      </p:cBhvr>
                                    </p:animEffect>
                                  </p:childTnLst>
                                </p:cTn>
                              </p:par>
                              <p:par>
                                <p:cTn id="542" presetID="10" presetClass="entr" presetSubtype="0" fill="hold" grpId="0" nodeType="withEffect">
                                  <p:stCondLst>
                                    <p:cond delay="0"/>
                                  </p:stCondLst>
                                  <p:childTnLst>
                                    <p:set>
                                      <p:cBhvr>
                                        <p:cTn id="543" dur="1" fill="hold">
                                          <p:stCondLst>
                                            <p:cond delay="0"/>
                                          </p:stCondLst>
                                        </p:cTn>
                                        <p:tgtEl>
                                          <p:spTgt spid="232"/>
                                        </p:tgtEl>
                                        <p:attrNameLst>
                                          <p:attrName>style.visibility</p:attrName>
                                        </p:attrNameLst>
                                      </p:cBhvr>
                                      <p:to>
                                        <p:strVal val="visible"/>
                                      </p:to>
                                    </p:set>
                                    <p:animEffect transition="in" filter="fade">
                                      <p:cBhvr>
                                        <p:cTn id="544" dur="500"/>
                                        <p:tgtEl>
                                          <p:spTgt spid="232"/>
                                        </p:tgtEl>
                                      </p:cBhvr>
                                    </p:animEffect>
                                  </p:childTnLst>
                                </p:cTn>
                              </p:par>
                              <p:par>
                                <p:cTn id="545" presetID="10" presetClass="entr" presetSubtype="0" fill="hold" nodeType="withEffect">
                                  <p:stCondLst>
                                    <p:cond delay="0"/>
                                  </p:stCondLst>
                                  <p:childTnLst>
                                    <p:set>
                                      <p:cBhvr>
                                        <p:cTn id="546" dur="1" fill="hold">
                                          <p:stCondLst>
                                            <p:cond delay="0"/>
                                          </p:stCondLst>
                                        </p:cTn>
                                        <p:tgtEl>
                                          <p:spTgt spid="233"/>
                                        </p:tgtEl>
                                        <p:attrNameLst>
                                          <p:attrName>style.visibility</p:attrName>
                                        </p:attrNameLst>
                                      </p:cBhvr>
                                      <p:to>
                                        <p:strVal val="visible"/>
                                      </p:to>
                                    </p:set>
                                    <p:animEffect transition="in" filter="fade">
                                      <p:cBhvr>
                                        <p:cTn id="547" dur="500"/>
                                        <p:tgtEl>
                                          <p:spTgt spid="233"/>
                                        </p:tgtEl>
                                      </p:cBhvr>
                                    </p:animEffect>
                                  </p:childTnLst>
                                </p:cTn>
                              </p:par>
                              <p:par>
                                <p:cTn id="548" presetID="10" presetClass="entr" presetSubtype="0" fill="hold" grpId="0" nodeType="withEffect">
                                  <p:stCondLst>
                                    <p:cond delay="0"/>
                                  </p:stCondLst>
                                  <p:childTnLst>
                                    <p:set>
                                      <p:cBhvr>
                                        <p:cTn id="549" dur="1" fill="hold">
                                          <p:stCondLst>
                                            <p:cond delay="0"/>
                                          </p:stCondLst>
                                        </p:cTn>
                                        <p:tgtEl>
                                          <p:spTgt spid="234"/>
                                        </p:tgtEl>
                                        <p:attrNameLst>
                                          <p:attrName>style.visibility</p:attrName>
                                        </p:attrNameLst>
                                      </p:cBhvr>
                                      <p:to>
                                        <p:strVal val="visible"/>
                                      </p:to>
                                    </p:set>
                                    <p:animEffect transition="in" filter="fade">
                                      <p:cBhvr>
                                        <p:cTn id="550" dur="500"/>
                                        <p:tgtEl>
                                          <p:spTgt spid="234"/>
                                        </p:tgtEl>
                                      </p:cBhvr>
                                    </p:animEffect>
                                  </p:childTnLst>
                                </p:cTn>
                              </p:par>
                              <p:par>
                                <p:cTn id="551" presetID="10" presetClass="entr" presetSubtype="0" fill="hold" nodeType="withEffect">
                                  <p:stCondLst>
                                    <p:cond delay="0"/>
                                  </p:stCondLst>
                                  <p:childTnLst>
                                    <p:set>
                                      <p:cBhvr>
                                        <p:cTn id="552" dur="1" fill="hold">
                                          <p:stCondLst>
                                            <p:cond delay="0"/>
                                          </p:stCondLst>
                                        </p:cTn>
                                        <p:tgtEl>
                                          <p:spTgt spid="235"/>
                                        </p:tgtEl>
                                        <p:attrNameLst>
                                          <p:attrName>style.visibility</p:attrName>
                                        </p:attrNameLst>
                                      </p:cBhvr>
                                      <p:to>
                                        <p:strVal val="visible"/>
                                      </p:to>
                                    </p:set>
                                    <p:animEffect transition="in" filter="fade">
                                      <p:cBhvr>
                                        <p:cTn id="553" dur="500"/>
                                        <p:tgtEl>
                                          <p:spTgt spid="235"/>
                                        </p:tgtEl>
                                      </p:cBhvr>
                                    </p:animEffect>
                                  </p:childTnLst>
                                </p:cTn>
                              </p:par>
                              <p:par>
                                <p:cTn id="554" presetID="10" presetClass="entr" presetSubtype="0" fill="hold" grpId="0" nodeType="withEffect">
                                  <p:stCondLst>
                                    <p:cond delay="0"/>
                                  </p:stCondLst>
                                  <p:childTnLst>
                                    <p:set>
                                      <p:cBhvr>
                                        <p:cTn id="555" dur="1" fill="hold">
                                          <p:stCondLst>
                                            <p:cond delay="0"/>
                                          </p:stCondLst>
                                        </p:cTn>
                                        <p:tgtEl>
                                          <p:spTgt spid="238"/>
                                        </p:tgtEl>
                                        <p:attrNameLst>
                                          <p:attrName>style.visibility</p:attrName>
                                        </p:attrNameLst>
                                      </p:cBhvr>
                                      <p:to>
                                        <p:strVal val="visible"/>
                                      </p:to>
                                    </p:set>
                                    <p:animEffect transition="in" filter="fade">
                                      <p:cBhvr>
                                        <p:cTn id="556" dur="500"/>
                                        <p:tgtEl>
                                          <p:spTgt spid="238"/>
                                        </p:tgtEl>
                                      </p:cBhvr>
                                    </p:animEffect>
                                  </p:childTnLst>
                                </p:cTn>
                              </p:par>
                              <p:par>
                                <p:cTn id="557" presetID="10" presetClass="entr" presetSubtype="0" fill="hold" nodeType="withEffect">
                                  <p:stCondLst>
                                    <p:cond delay="0"/>
                                  </p:stCondLst>
                                  <p:childTnLst>
                                    <p:set>
                                      <p:cBhvr>
                                        <p:cTn id="558" dur="1" fill="hold">
                                          <p:stCondLst>
                                            <p:cond delay="0"/>
                                          </p:stCondLst>
                                        </p:cTn>
                                        <p:tgtEl>
                                          <p:spTgt spid="239"/>
                                        </p:tgtEl>
                                        <p:attrNameLst>
                                          <p:attrName>style.visibility</p:attrName>
                                        </p:attrNameLst>
                                      </p:cBhvr>
                                      <p:to>
                                        <p:strVal val="visible"/>
                                      </p:to>
                                    </p:set>
                                    <p:animEffect transition="in" filter="fade">
                                      <p:cBhvr>
                                        <p:cTn id="559" dur="500"/>
                                        <p:tgtEl>
                                          <p:spTgt spid="239"/>
                                        </p:tgtEl>
                                      </p:cBhvr>
                                    </p:animEffect>
                                  </p:childTnLst>
                                </p:cTn>
                              </p:par>
                              <p:par>
                                <p:cTn id="560" presetID="10" presetClass="entr" presetSubtype="0" fill="hold" grpId="0" nodeType="withEffect">
                                  <p:stCondLst>
                                    <p:cond delay="0"/>
                                  </p:stCondLst>
                                  <p:childTnLst>
                                    <p:set>
                                      <p:cBhvr>
                                        <p:cTn id="561" dur="1" fill="hold">
                                          <p:stCondLst>
                                            <p:cond delay="0"/>
                                          </p:stCondLst>
                                        </p:cTn>
                                        <p:tgtEl>
                                          <p:spTgt spid="240"/>
                                        </p:tgtEl>
                                        <p:attrNameLst>
                                          <p:attrName>style.visibility</p:attrName>
                                        </p:attrNameLst>
                                      </p:cBhvr>
                                      <p:to>
                                        <p:strVal val="visible"/>
                                      </p:to>
                                    </p:set>
                                    <p:animEffect transition="in" filter="fade">
                                      <p:cBhvr>
                                        <p:cTn id="562" dur="500"/>
                                        <p:tgtEl>
                                          <p:spTgt spid="240"/>
                                        </p:tgtEl>
                                      </p:cBhvr>
                                    </p:animEffect>
                                  </p:childTnLst>
                                </p:cTn>
                              </p:par>
                              <p:par>
                                <p:cTn id="563" presetID="10" presetClass="entr" presetSubtype="0" fill="hold" nodeType="withEffect">
                                  <p:stCondLst>
                                    <p:cond delay="0"/>
                                  </p:stCondLst>
                                  <p:childTnLst>
                                    <p:set>
                                      <p:cBhvr>
                                        <p:cTn id="564" dur="1" fill="hold">
                                          <p:stCondLst>
                                            <p:cond delay="0"/>
                                          </p:stCondLst>
                                        </p:cTn>
                                        <p:tgtEl>
                                          <p:spTgt spid="241"/>
                                        </p:tgtEl>
                                        <p:attrNameLst>
                                          <p:attrName>style.visibility</p:attrName>
                                        </p:attrNameLst>
                                      </p:cBhvr>
                                      <p:to>
                                        <p:strVal val="visible"/>
                                      </p:to>
                                    </p:set>
                                    <p:animEffect transition="in" filter="fade">
                                      <p:cBhvr>
                                        <p:cTn id="565" dur="500"/>
                                        <p:tgtEl>
                                          <p:spTgt spid="241"/>
                                        </p:tgtEl>
                                      </p:cBhvr>
                                    </p:animEffect>
                                  </p:childTnLst>
                                </p:cTn>
                              </p:par>
                              <p:par>
                                <p:cTn id="566" presetID="10" presetClass="entr" presetSubtype="0" fill="hold" grpId="0" nodeType="withEffect">
                                  <p:stCondLst>
                                    <p:cond delay="0"/>
                                  </p:stCondLst>
                                  <p:childTnLst>
                                    <p:set>
                                      <p:cBhvr>
                                        <p:cTn id="567" dur="1" fill="hold">
                                          <p:stCondLst>
                                            <p:cond delay="0"/>
                                          </p:stCondLst>
                                        </p:cTn>
                                        <p:tgtEl>
                                          <p:spTgt spid="242"/>
                                        </p:tgtEl>
                                        <p:attrNameLst>
                                          <p:attrName>style.visibility</p:attrName>
                                        </p:attrNameLst>
                                      </p:cBhvr>
                                      <p:to>
                                        <p:strVal val="visible"/>
                                      </p:to>
                                    </p:set>
                                    <p:animEffect transition="in" filter="fade">
                                      <p:cBhvr>
                                        <p:cTn id="568"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2" grpId="0" animBg="1"/>
      <p:bldP spid="35" grpId="0" animBg="1"/>
      <p:bldP spid="44" grpId="0" animBg="1"/>
      <p:bldP spid="51" grpId="0" animBg="1"/>
      <p:bldP spid="62" grpId="0" animBg="1"/>
      <p:bldP spid="73" grpId="0" animBg="1"/>
      <p:bldP spid="84" grpId="0" animBg="1"/>
      <p:bldP spid="90" grpId="0" animBg="1"/>
      <p:bldP spid="95" grpId="0" animBg="1"/>
      <p:bldP spid="100" grpId="0" animBg="1"/>
      <p:bldP spid="2" grpId="0" animBg="1"/>
      <p:bldP spid="24" grpId="0" animBg="1"/>
      <p:bldP spid="34" grpId="0" animBg="1"/>
      <p:bldP spid="41" grpId="0" animBg="1"/>
      <p:bldP spid="55" grpId="0" animBg="1"/>
      <p:bldP spid="67" grpId="0" animBg="1"/>
      <p:bldP spid="77" grpId="0" animBg="1"/>
      <p:bldP spid="89" grpId="0" animBg="1"/>
      <p:bldP spid="97" grpId="0" animBg="1"/>
      <p:bldP spid="105" grpId="0" animBg="1"/>
      <p:bldP spid="111" grpId="0" animBg="1"/>
      <p:bldP spid="117" grpId="0" animBg="1"/>
      <p:bldP spid="121" grpId="0" animBg="1"/>
      <p:bldP spid="126" grpId="0" animBg="1"/>
      <p:bldP spid="130" grpId="0" animBg="1"/>
      <p:bldP spid="14" grpId="0" animBg="1"/>
      <p:bldP spid="33" grpId="0" animBg="1"/>
      <p:bldP spid="39" grpId="0" animBg="1"/>
      <p:bldP spid="58" grpId="0" animBg="1"/>
      <p:bldP spid="66" grpId="0" animBg="1"/>
      <p:bldP spid="79" grpId="0" animBg="1"/>
      <p:bldP spid="83" grpId="0" animBg="1"/>
      <p:bldP spid="87" grpId="0" animBg="1"/>
      <p:bldP spid="115" grpId="0" animBg="1"/>
      <p:bldP spid="120" grpId="0" animBg="1"/>
      <p:bldP spid="129" grpId="0" animBg="1"/>
      <p:bldP spid="136" grpId="0" animBg="1"/>
      <p:bldP spid="141" grpId="0" animBg="1"/>
      <p:bldP spid="147" grpId="0" animBg="1"/>
      <p:bldP spid="153" grpId="0" animBg="1"/>
      <p:bldP spid="158" grpId="0" animBg="1"/>
      <p:bldP spid="164" grpId="0" animBg="1"/>
      <p:bldP spid="179" grpId="0" animBg="1"/>
      <p:bldP spid="191" grpId="0" animBg="1"/>
      <p:bldP spid="197" grpId="0" animBg="1"/>
      <p:bldP spid="202" grpId="0" animBg="1"/>
      <p:bldP spid="207" grpId="0" animBg="1"/>
      <p:bldP spid="211" grpId="0" animBg="1"/>
      <p:bldP spid="215" grpId="0" animBg="1"/>
      <p:bldP spid="219" grpId="0" animBg="1"/>
      <p:bldP spid="225" grpId="0" animBg="1"/>
      <p:bldP spid="229" grpId="0" animBg="1"/>
      <p:bldP spid="236" grpId="0" animBg="1"/>
      <p:bldP spid="245" grpId="0" animBg="1"/>
      <p:bldP spid="251" grpId="0" animBg="1"/>
      <p:bldP spid="256" grpId="0" animBg="1"/>
      <p:bldP spid="259" grpId="0" animBg="1"/>
      <p:bldP spid="263" grpId="0" animBg="1"/>
      <p:bldP spid="267" grpId="0" animBg="1"/>
      <p:bldP spid="270" grpId="0" animBg="1"/>
      <p:bldP spid="275" grpId="0" animBg="1"/>
      <p:bldP spid="275" grpId="1" animBg="1"/>
      <p:bldP spid="279" grpId="0" animBg="1"/>
      <p:bldP spid="279" grpId="1" animBg="1"/>
      <p:bldP spid="284" grpId="0" animBg="1"/>
      <p:bldP spid="284" grpId="1" animBg="1"/>
      <p:bldP spid="289" grpId="0" animBg="1"/>
      <p:bldP spid="289" grpId="1" animBg="1"/>
      <p:bldP spid="295" grpId="0" animBg="1"/>
      <p:bldP spid="295" grpId="1" animBg="1"/>
      <p:bldP spid="300" grpId="0" animBg="1"/>
      <p:bldP spid="300" grpId="1" animBg="1"/>
      <p:bldP spid="342" grpId="0"/>
      <p:bldP spid="342" grpId="1"/>
      <p:bldP spid="13" grpId="0" animBg="1"/>
      <p:bldP spid="21" grpId="0" animBg="1"/>
      <p:bldP spid="224" grpId="0" animBg="1"/>
      <p:bldP spid="228" grpId="0" animBg="1"/>
      <p:bldP spid="232" grpId="0" animBg="1"/>
      <p:bldP spid="234" grpId="0" animBg="1"/>
      <p:bldP spid="238" grpId="0" animBg="1"/>
      <p:bldP spid="240" grpId="0" animBg="1"/>
      <p:bldP spid="2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8BE04-E7EF-7A47-E005-73D9DA76F1A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73AFE6F-0DE4-2116-B57C-C2E027B6ED07}"/>
              </a:ext>
            </a:extLst>
          </p:cNvPr>
          <p:cNvSpPr>
            <a:spLocks noGrp="1"/>
          </p:cNvSpPr>
          <p:nvPr>
            <p:ph idx="1"/>
          </p:nvPr>
        </p:nvSpPr>
        <p:spPr/>
        <p:txBody>
          <a:bodyPr/>
          <a:lstStyle/>
          <a:p>
            <a:r>
              <a:rPr lang="en-US" sz="2400" dirty="0"/>
              <a:t>Transformers are working on graphs and nodes</a:t>
            </a:r>
          </a:p>
          <a:p>
            <a:r>
              <a:rPr lang="en-US" sz="2400" dirty="0"/>
              <a:t>Function is very similar to parts of the brain</a:t>
            </a:r>
          </a:p>
          <a:p>
            <a:r>
              <a:rPr lang="en-GB" sz="2400" dirty="0"/>
              <a:t>The models of these parts of the brain blend spatial/structural and sensory inputs</a:t>
            </a:r>
          </a:p>
          <a:p>
            <a:r>
              <a:rPr lang="en-GB" sz="2400" dirty="0"/>
              <a:t>The division of spatial and structural input may also seen in transformers</a:t>
            </a:r>
          </a:p>
          <a:p>
            <a:r>
              <a:rPr lang="en-GB" sz="2400" dirty="0"/>
              <a:t>This knowledge could guide us on how we can better train transformers</a:t>
            </a:r>
          </a:p>
          <a:p>
            <a:r>
              <a:rPr lang="en-GB" sz="2400" dirty="0"/>
              <a:t>Transformers layers behave as a special case of Modern Hopfield networks</a:t>
            </a:r>
          </a:p>
          <a:p>
            <a:r>
              <a:rPr lang="en-GB" sz="2400" dirty="0"/>
              <a:t>Modern Hopfield networks are capable of continuous learning and don’t need backprop</a:t>
            </a:r>
          </a:p>
          <a:p>
            <a:r>
              <a:rPr lang="en-GB" sz="2400" dirty="0"/>
              <a:t>You can train regular Transformers without backprop too</a:t>
            </a:r>
          </a:p>
          <a:p>
            <a:r>
              <a:rPr lang="en-GB" sz="2400" dirty="0"/>
              <a:t>Modern Hopfield networks storage capability scales exponentially with nodes</a:t>
            </a:r>
          </a:p>
          <a:p>
            <a:r>
              <a:rPr lang="en-GB" sz="2400" dirty="0"/>
              <a:t>Hopfield networks are energy based models, potentially keys in well with JEPA style architectures</a:t>
            </a:r>
          </a:p>
          <a:p>
            <a:endParaRPr lang="en-GB" dirty="0"/>
          </a:p>
        </p:txBody>
      </p:sp>
    </p:spTree>
    <p:extLst>
      <p:ext uri="{BB962C8B-B14F-4D97-AF65-F5344CB8AC3E}">
        <p14:creationId xmlns:p14="http://schemas.microsoft.com/office/powerpoint/2010/main" val="2011402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E7EE-617E-6450-FD28-B107EF7079CE}"/>
              </a:ext>
            </a:extLst>
          </p:cNvPr>
          <p:cNvSpPr>
            <a:spLocks noGrp="1"/>
          </p:cNvSpPr>
          <p:nvPr>
            <p:ph type="title"/>
          </p:nvPr>
        </p:nvSpPr>
        <p:spPr/>
        <p:txBody>
          <a:bodyPr/>
          <a:lstStyle/>
          <a:p>
            <a:endParaRPr lang="en-GB"/>
          </a:p>
        </p:txBody>
      </p:sp>
      <p:sp>
        <p:nvSpPr>
          <p:cNvPr id="5" name="Rectangle: Rounded Corners 4">
            <a:extLst>
              <a:ext uri="{FF2B5EF4-FFF2-40B4-BE49-F238E27FC236}">
                <a16:creationId xmlns:a16="http://schemas.microsoft.com/office/drawing/2014/main" id="{47D9ADD9-F0B3-90D2-04AF-2EDD4055F3C8}"/>
              </a:ext>
            </a:extLst>
          </p:cNvPr>
          <p:cNvSpPr/>
          <p:nvPr/>
        </p:nvSpPr>
        <p:spPr>
          <a:xfrm>
            <a:off x="3698240" y="4795520"/>
            <a:ext cx="4104640"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FADD30F9-C310-6E94-CEB6-F0AEA7417980}"/>
              </a:ext>
            </a:extLst>
          </p:cNvPr>
          <p:cNvSpPr/>
          <p:nvPr/>
        </p:nvSpPr>
        <p:spPr>
          <a:xfrm>
            <a:off x="3698240" y="3657600"/>
            <a:ext cx="4104640"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EC56F06A-D505-D805-020E-DDE1B5B19E68}"/>
              </a:ext>
            </a:extLst>
          </p:cNvPr>
          <p:cNvSpPr/>
          <p:nvPr/>
        </p:nvSpPr>
        <p:spPr>
          <a:xfrm>
            <a:off x="3698240" y="2499360"/>
            <a:ext cx="4104640"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B42FD873-E450-BBE1-9528-E0246A978290}"/>
              </a:ext>
            </a:extLst>
          </p:cNvPr>
          <p:cNvSpPr txBox="1"/>
          <p:nvPr/>
        </p:nvSpPr>
        <p:spPr>
          <a:xfrm>
            <a:off x="8260080" y="4011711"/>
            <a:ext cx="2034531" cy="307777"/>
          </a:xfrm>
          <a:prstGeom prst="rect">
            <a:avLst/>
          </a:prstGeom>
          <a:noFill/>
        </p:spPr>
        <p:txBody>
          <a:bodyPr wrap="none" rtlCol="0">
            <a:spAutoFit/>
          </a:bodyPr>
          <a:lstStyle/>
          <a:p>
            <a:r>
              <a:rPr lang="en-US" dirty="0"/>
              <a:t>Sensory representation</a:t>
            </a:r>
            <a:endParaRPr lang="en-GB" dirty="0"/>
          </a:p>
        </p:txBody>
      </p:sp>
      <p:sp>
        <p:nvSpPr>
          <p:cNvPr id="9" name="TextBox 8">
            <a:extLst>
              <a:ext uri="{FF2B5EF4-FFF2-40B4-BE49-F238E27FC236}">
                <a16:creationId xmlns:a16="http://schemas.microsoft.com/office/drawing/2014/main" id="{89A2B848-05A8-7E02-452F-284B73962AAC}"/>
              </a:ext>
            </a:extLst>
          </p:cNvPr>
          <p:cNvSpPr txBox="1"/>
          <p:nvPr/>
        </p:nvSpPr>
        <p:spPr>
          <a:xfrm>
            <a:off x="8260080" y="2856448"/>
            <a:ext cx="2143536" cy="307777"/>
          </a:xfrm>
          <a:prstGeom prst="rect">
            <a:avLst/>
          </a:prstGeom>
          <a:noFill/>
        </p:spPr>
        <p:txBody>
          <a:bodyPr wrap="none" rtlCol="0">
            <a:spAutoFit/>
          </a:bodyPr>
          <a:lstStyle/>
          <a:p>
            <a:r>
              <a:rPr lang="en-US" dirty="0"/>
              <a:t>Structural representation</a:t>
            </a:r>
            <a:endParaRPr lang="en-GB" dirty="0"/>
          </a:p>
        </p:txBody>
      </p:sp>
      <p:sp>
        <p:nvSpPr>
          <p:cNvPr id="10" name="TextBox 9">
            <a:extLst>
              <a:ext uri="{FF2B5EF4-FFF2-40B4-BE49-F238E27FC236}">
                <a16:creationId xmlns:a16="http://schemas.microsoft.com/office/drawing/2014/main" id="{354618AE-9D9A-F0A9-9499-7D0A5E99AE30}"/>
              </a:ext>
            </a:extLst>
          </p:cNvPr>
          <p:cNvSpPr txBox="1"/>
          <p:nvPr/>
        </p:nvSpPr>
        <p:spPr>
          <a:xfrm>
            <a:off x="8260080" y="5303520"/>
            <a:ext cx="801823" cy="307777"/>
          </a:xfrm>
          <a:prstGeom prst="rect">
            <a:avLst/>
          </a:prstGeom>
          <a:noFill/>
        </p:spPr>
        <p:txBody>
          <a:bodyPr wrap="none" rtlCol="0">
            <a:spAutoFit/>
          </a:bodyPr>
          <a:lstStyle/>
          <a:p>
            <a:r>
              <a:rPr lang="en-US" dirty="0"/>
              <a:t>Routing</a:t>
            </a:r>
            <a:endParaRPr lang="en-GB" dirty="0"/>
          </a:p>
        </p:txBody>
      </p:sp>
    </p:spTree>
    <p:extLst>
      <p:ext uri="{BB962C8B-B14F-4D97-AF65-F5344CB8AC3E}">
        <p14:creationId xmlns:p14="http://schemas.microsoft.com/office/powerpoint/2010/main" val="767479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FDE4-CA90-93AE-C390-CDCCAE2D092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37B086D-E34D-E52D-22BD-28F0A865F77D}"/>
              </a:ext>
            </a:extLst>
          </p:cNvPr>
          <p:cNvSpPr>
            <a:spLocks noGrp="1"/>
          </p:cNvSpPr>
          <p:nvPr>
            <p:ph idx="1"/>
          </p:nvPr>
        </p:nvSpPr>
        <p:spPr/>
        <p:txBody>
          <a:bodyPr/>
          <a:lstStyle/>
          <a:p>
            <a:r>
              <a:rPr lang="en-US" dirty="0"/>
              <a:t>My guess this is what is being worked on now for the next generation of models.</a:t>
            </a:r>
          </a:p>
          <a:p>
            <a:r>
              <a:rPr lang="en-US" dirty="0"/>
              <a:t>Capabilities, continual learning, not frozen graph</a:t>
            </a:r>
          </a:p>
          <a:p>
            <a:r>
              <a:rPr lang="en-US" dirty="0"/>
              <a:t>May see large improvements in small models, as we address learning.</a:t>
            </a:r>
          </a:p>
          <a:p>
            <a:r>
              <a:rPr lang="en-US" dirty="0"/>
              <a:t>Potential for planning capability</a:t>
            </a:r>
          </a:p>
          <a:p>
            <a:r>
              <a:rPr lang="en-US" dirty="0"/>
              <a:t>Orientation to more executive coordinating role in cognitive architectures</a:t>
            </a:r>
            <a:endParaRPr lang="en-GB" dirty="0"/>
          </a:p>
        </p:txBody>
      </p:sp>
    </p:spTree>
    <p:extLst>
      <p:ext uri="{BB962C8B-B14F-4D97-AF65-F5344CB8AC3E}">
        <p14:creationId xmlns:p14="http://schemas.microsoft.com/office/powerpoint/2010/main" val="3076316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ED23F3-6483-1A44-C1CB-37AAFC6A1FA8}"/>
              </a:ext>
            </a:extLst>
          </p:cNvPr>
          <p:cNvSpPr txBox="1"/>
          <p:nvPr/>
        </p:nvSpPr>
        <p:spPr>
          <a:xfrm rot="16200000">
            <a:off x="-1704112" y="3275112"/>
            <a:ext cx="4127902" cy="307777"/>
          </a:xfrm>
          <a:prstGeom prst="rect">
            <a:avLst/>
          </a:prstGeom>
          <a:noFill/>
        </p:spPr>
        <p:txBody>
          <a:bodyPr wrap="square">
            <a:spAutoFit/>
          </a:bodyPr>
          <a:lstStyle/>
          <a:p>
            <a:r>
              <a:rPr lang="en-GB" dirty="0">
                <a:solidFill>
                  <a:schemeClr val="bg1">
                    <a:lumMod val="65000"/>
                  </a:schemeClr>
                </a:solidFill>
              </a:rPr>
              <a:t>Source: https://doi.org/10.1016/j.cell.2020.10.024</a:t>
            </a:r>
          </a:p>
        </p:txBody>
      </p:sp>
      <p:pic>
        <p:nvPicPr>
          <p:cNvPr id="8" name="Picture 7">
            <a:extLst>
              <a:ext uri="{FF2B5EF4-FFF2-40B4-BE49-F238E27FC236}">
                <a16:creationId xmlns:a16="http://schemas.microsoft.com/office/drawing/2014/main" id="{6EE9395D-6667-2D85-855D-461D41D480FA}"/>
              </a:ext>
            </a:extLst>
          </p:cNvPr>
          <p:cNvPicPr>
            <a:picLocks noChangeAspect="1"/>
          </p:cNvPicPr>
          <p:nvPr/>
        </p:nvPicPr>
        <p:blipFill>
          <a:blip r:embed="rId2"/>
          <a:stretch>
            <a:fillRect/>
          </a:stretch>
        </p:blipFill>
        <p:spPr>
          <a:xfrm>
            <a:off x="1994915" y="358004"/>
            <a:ext cx="8202170" cy="6735115"/>
          </a:xfrm>
          <a:prstGeom prst="rect">
            <a:avLst/>
          </a:prstGeom>
        </p:spPr>
      </p:pic>
    </p:spTree>
    <p:extLst>
      <p:ext uri="{BB962C8B-B14F-4D97-AF65-F5344CB8AC3E}">
        <p14:creationId xmlns:p14="http://schemas.microsoft.com/office/powerpoint/2010/main" val="1965214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962F-C9AE-23A7-481A-FCE332C69772}"/>
              </a:ext>
            </a:extLst>
          </p:cNvPr>
          <p:cNvSpPr>
            <a:spLocks noGrp="1"/>
          </p:cNvSpPr>
          <p:nvPr>
            <p:ph type="title"/>
          </p:nvPr>
        </p:nvSpPr>
        <p:spPr/>
        <p:txBody>
          <a:bodyPr/>
          <a:lstStyle/>
          <a:p>
            <a:endParaRPr lang="en-GB"/>
          </a:p>
        </p:txBody>
      </p:sp>
      <p:sp>
        <p:nvSpPr>
          <p:cNvPr id="4" name="TextBox 3">
            <a:extLst>
              <a:ext uri="{FF2B5EF4-FFF2-40B4-BE49-F238E27FC236}">
                <a16:creationId xmlns:a16="http://schemas.microsoft.com/office/drawing/2014/main" id="{E81D8BCE-60C2-F2F4-DCD6-2CF4ADC3CC7C}"/>
              </a:ext>
            </a:extLst>
          </p:cNvPr>
          <p:cNvSpPr txBox="1"/>
          <p:nvPr/>
        </p:nvSpPr>
        <p:spPr>
          <a:xfrm>
            <a:off x="8962069" y="5900976"/>
            <a:ext cx="2034531" cy="307777"/>
          </a:xfrm>
          <a:prstGeom prst="rect">
            <a:avLst/>
          </a:prstGeom>
          <a:noFill/>
        </p:spPr>
        <p:txBody>
          <a:bodyPr wrap="none" rtlCol="0">
            <a:spAutoFit/>
          </a:bodyPr>
          <a:lstStyle/>
          <a:p>
            <a:r>
              <a:rPr lang="en-US" dirty="0"/>
              <a:t>Sensory representation</a:t>
            </a:r>
            <a:endParaRPr lang="en-GB" dirty="0"/>
          </a:p>
        </p:txBody>
      </p:sp>
      <p:sp>
        <p:nvSpPr>
          <p:cNvPr id="5" name="TextBox 4">
            <a:extLst>
              <a:ext uri="{FF2B5EF4-FFF2-40B4-BE49-F238E27FC236}">
                <a16:creationId xmlns:a16="http://schemas.microsoft.com/office/drawing/2014/main" id="{8F7184B0-304A-F96C-3FB7-3F1DBE653218}"/>
              </a:ext>
            </a:extLst>
          </p:cNvPr>
          <p:cNvSpPr txBox="1"/>
          <p:nvPr/>
        </p:nvSpPr>
        <p:spPr>
          <a:xfrm>
            <a:off x="9039817" y="1880508"/>
            <a:ext cx="1856598" cy="307777"/>
          </a:xfrm>
          <a:prstGeom prst="rect">
            <a:avLst/>
          </a:prstGeom>
          <a:noFill/>
        </p:spPr>
        <p:txBody>
          <a:bodyPr wrap="none" rtlCol="0">
            <a:spAutoFit/>
          </a:bodyPr>
          <a:lstStyle/>
          <a:p>
            <a:r>
              <a:rPr lang="en-US" dirty="0"/>
              <a:t>Structural knowledge</a:t>
            </a:r>
            <a:endParaRPr lang="en-GB" dirty="0"/>
          </a:p>
        </p:txBody>
      </p:sp>
      <p:sp>
        <p:nvSpPr>
          <p:cNvPr id="6" name="TextBox 5">
            <a:extLst>
              <a:ext uri="{FF2B5EF4-FFF2-40B4-BE49-F238E27FC236}">
                <a16:creationId xmlns:a16="http://schemas.microsoft.com/office/drawing/2014/main" id="{7396636D-AFEE-D19A-E348-4EA351A26087}"/>
              </a:ext>
            </a:extLst>
          </p:cNvPr>
          <p:cNvSpPr txBox="1"/>
          <p:nvPr/>
        </p:nvSpPr>
        <p:spPr>
          <a:xfrm>
            <a:off x="8891536" y="5593198"/>
            <a:ext cx="2175596" cy="307777"/>
          </a:xfrm>
          <a:prstGeom prst="rect">
            <a:avLst/>
          </a:prstGeom>
          <a:noFill/>
        </p:spPr>
        <p:txBody>
          <a:bodyPr wrap="none" rtlCol="0">
            <a:spAutoFit/>
          </a:bodyPr>
          <a:lstStyle/>
          <a:p>
            <a:r>
              <a:rPr lang="en-US" dirty="0"/>
              <a:t>Sensory input Lateral EC</a:t>
            </a:r>
            <a:endParaRPr lang="en-GB" dirty="0"/>
          </a:p>
        </p:txBody>
      </p:sp>
      <p:sp>
        <p:nvSpPr>
          <p:cNvPr id="7" name="TextBox 6">
            <a:extLst>
              <a:ext uri="{FF2B5EF4-FFF2-40B4-BE49-F238E27FC236}">
                <a16:creationId xmlns:a16="http://schemas.microsoft.com/office/drawing/2014/main" id="{48D28EF7-6B94-3DC7-4CA6-70F4227DD7CD}"/>
              </a:ext>
            </a:extLst>
          </p:cNvPr>
          <p:cNvSpPr txBox="1"/>
          <p:nvPr/>
        </p:nvSpPr>
        <p:spPr>
          <a:xfrm>
            <a:off x="8891536" y="1572730"/>
            <a:ext cx="2385589" cy="307777"/>
          </a:xfrm>
          <a:prstGeom prst="rect">
            <a:avLst/>
          </a:prstGeom>
          <a:noFill/>
        </p:spPr>
        <p:txBody>
          <a:bodyPr wrap="none" rtlCol="0">
            <a:spAutoFit/>
          </a:bodyPr>
          <a:lstStyle/>
          <a:p>
            <a:r>
              <a:rPr lang="en-US" dirty="0"/>
              <a:t>Abstract location Medial EC</a:t>
            </a:r>
            <a:endParaRPr lang="en-GB" dirty="0"/>
          </a:p>
        </p:txBody>
      </p:sp>
      <p:pic>
        <p:nvPicPr>
          <p:cNvPr id="9" name="Picture 8">
            <a:extLst>
              <a:ext uri="{FF2B5EF4-FFF2-40B4-BE49-F238E27FC236}">
                <a16:creationId xmlns:a16="http://schemas.microsoft.com/office/drawing/2014/main" id="{B18FD841-88CF-990B-B15E-808BF239E045}"/>
              </a:ext>
            </a:extLst>
          </p:cNvPr>
          <p:cNvPicPr>
            <a:picLocks noChangeAspect="1"/>
          </p:cNvPicPr>
          <p:nvPr/>
        </p:nvPicPr>
        <p:blipFill>
          <a:blip r:embed="rId2"/>
          <a:stretch>
            <a:fillRect/>
          </a:stretch>
        </p:blipFill>
        <p:spPr>
          <a:xfrm>
            <a:off x="914875" y="1131561"/>
            <a:ext cx="3731266" cy="5311568"/>
          </a:xfrm>
          <a:prstGeom prst="rect">
            <a:avLst/>
          </a:prstGeom>
        </p:spPr>
      </p:pic>
      <p:pic>
        <p:nvPicPr>
          <p:cNvPr id="11" name="Picture 10">
            <a:extLst>
              <a:ext uri="{FF2B5EF4-FFF2-40B4-BE49-F238E27FC236}">
                <a16:creationId xmlns:a16="http://schemas.microsoft.com/office/drawing/2014/main" id="{509190EA-7375-9204-3FDC-3BB217B69D04}"/>
              </a:ext>
            </a:extLst>
          </p:cNvPr>
          <p:cNvPicPr>
            <a:picLocks noChangeAspect="1"/>
          </p:cNvPicPr>
          <p:nvPr/>
        </p:nvPicPr>
        <p:blipFill>
          <a:blip r:embed="rId3"/>
          <a:stretch>
            <a:fillRect/>
          </a:stretch>
        </p:blipFill>
        <p:spPr>
          <a:xfrm>
            <a:off x="5714980" y="1148869"/>
            <a:ext cx="3176556" cy="5294260"/>
          </a:xfrm>
          <a:prstGeom prst="rect">
            <a:avLst/>
          </a:prstGeom>
        </p:spPr>
      </p:pic>
    </p:spTree>
    <p:extLst>
      <p:ext uri="{BB962C8B-B14F-4D97-AF65-F5344CB8AC3E}">
        <p14:creationId xmlns:p14="http://schemas.microsoft.com/office/powerpoint/2010/main" val="367438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ED23F3-6483-1A44-C1CB-37AAFC6A1FA8}"/>
              </a:ext>
            </a:extLst>
          </p:cNvPr>
          <p:cNvSpPr txBox="1"/>
          <p:nvPr/>
        </p:nvSpPr>
        <p:spPr>
          <a:xfrm rot="16200000">
            <a:off x="-1704112" y="3275112"/>
            <a:ext cx="4127902" cy="307777"/>
          </a:xfrm>
          <a:prstGeom prst="rect">
            <a:avLst/>
          </a:prstGeom>
          <a:noFill/>
        </p:spPr>
        <p:txBody>
          <a:bodyPr wrap="square">
            <a:spAutoFit/>
          </a:bodyPr>
          <a:lstStyle/>
          <a:p>
            <a:r>
              <a:rPr lang="en-GB" dirty="0">
                <a:solidFill>
                  <a:schemeClr val="bg1">
                    <a:lumMod val="65000"/>
                  </a:schemeClr>
                </a:solidFill>
              </a:rPr>
              <a:t>Source: https://arxiv.org/abs/2202.05262</a:t>
            </a:r>
          </a:p>
        </p:txBody>
      </p:sp>
      <p:pic>
        <p:nvPicPr>
          <p:cNvPr id="5" name="Picture 4">
            <a:extLst>
              <a:ext uri="{FF2B5EF4-FFF2-40B4-BE49-F238E27FC236}">
                <a16:creationId xmlns:a16="http://schemas.microsoft.com/office/drawing/2014/main" id="{5F142101-1287-FB77-4279-C07934D529FB}"/>
              </a:ext>
            </a:extLst>
          </p:cNvPr>
          <p:cNvPicPr>
            <a:picLocks noChangeAspect="1"/>
          </p:cNvPicPr>
          <p:nvPr/>
        </p:nvPicPr>
        <p:blipFill>
          <a:blip r:embed="rId2"/>
          <a:stretch>
            <a:fillRect/>
          </a:stretch>
        </p:blipFill>
        <p:spPr>
          <a:xfrm>
            <a:off x="2085415" y="104311"/>
            <a:ext cx="8021169" cy="6649378"/>
          </a:xfrm>
          <a:prstGeom prst="rect">
            <a:avLst/>
          </a:prstGeom>
        </p:spPr>
      </p:pic>
    </p:spTree>
    <p:extLst>
      <p:ext uri="{BB962C8B-B14F-4D97-AF65-F5344CB8AC3E}">
        <p14:creationId xmlns:p14="http://schemas.microsoft.com/office/powerpoint/2010/main" val="4203635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ED23F3-6483-1A44-C1CB-37AAFC6A1FA8}"/>
              </a:ext>
            </a:extLst>
          </p:cNvPr>
          <p:cNvSpPr txBox="1"/>
          <p:nvPr/>
        </p:nvSpPr>
        <p:spPr>
          <a:xfrm rot="16200000">
            <a:off x="-1704112" y="3275112"/>
            <a:ext cx="4127902" cy="307777"/>
          </a:xfrm>
          <a:prstGeom prst="rect">
            <a:avLst/>
          </a:prstGeom>
          <a:noFill/>
        </p:spPr>
        <p:txBody>
          <a:bodyPr wrap="square">
            <a:spAutoFit/>
          </a:bodyPr>
          <a:lstStyle/>
          <a:p>
            <a:r>
              <a:rPr lang="en-GB" dirty="0">
                <a:solidFill>
                  <a:schemeClr val="bg1">
                    <a:lumMod val="65000"/>
                  </a:schemeClr>
                </a:solidFill>
              </a:rPr>
              <a:t>Source: https://arxiv.org/abs/2112.04035</a:t>
            </a:r>
          </a:p>
        </p:txBody>
      </p:sp>
      <p:pic>
        <p:nvPicPr>
          <p:cNvPr id="3" name="Picture 2">
            <a:extLst>
              <a:ext uri="{FF2B5EF4-FFF2-40B4-BE49-F238E27FC236}">
                <a16:creationId xmlns:a16="http://schemas.microsoft.com/office/drawing/2014/main" id="{0B04E92A-9C98-042F-FE36-BFF5C6E6B8DA}"/>
              </a:ext>
            </a:extLst>
          </p:cNvPr>
          <p:cNvPicPr>
            <a:picLocks noChangeAspect="1"/>
          </p:cNvPicPr>
          <p:nvPr/>
        </p:nvPicPr>
        <p:blipFill>
          <a:blip r:embed="rId2"/>
          <a:stretch>
            <a:fillRect/>
          </a:stretch>
        </p:blipFill>
        <p:spPr>
          <a:xfrm>
            <a:off x="1947283" y="18095"/>
            <a:ext cx="8297433" cy="6839905"/>
          </a:xfrm>
          <a:prstGeom prst="rect">
            <a:avLst/>
          </a:prstGeom>
        </p:spPr>
      </p:pic>
    </p:spTree>
    <p:extLst>
      <p:ext uri="{BB962C8B-B14F-4D97-AF65-F5344CB8AC3E}">
        <p14:creationId xmlns:p14="http://schemas.microsoft.com/office/powerpoint/2010/main" val="97718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6019E-9A09-95B9-E7E8-7CC4E9B7AC34}"/>
              </a:ext>
            </a:extLst>
          </p:cNvPr>
          <p:cNvSpPr>
            <a:spLocks noGrp="1"/>
          </p:cNvSpPr>
          <p:nvPr>
            <p:ph type="title"/>
          </p:nvPr>
        </p:nvSpPr>
        <p:spPr/>
        <p:txBody>
          <a:bodyPr/>
          <a:lstStyle/>
          <a:p>
            <a:endParaRPr lang="en-GB"/>
          </a:p>
        </p:txBody>
      </p:sp>
      <p:sp>
        <p:nvSpPr>
          <p:cNvPr id="5" name="TextBox 4">
            <a:extLst>
              <a:ext uri="{FF2B5EF4-FFF2-40B4-BE49-F238E27FC236}">
                <a16:creationId xmlns:a16="http://schemas.microsoft.com/office/drawing/2014/main" id="{F34F2460-B06C-8FE5-C2F1-4695FBD52A11}"/>
              </a:ext>
            </a:extLst>
          </p:cNvPr>
          <p:cNvSpPr txBox="1"/>
          <p:nvPr/>
        </p:nvSpPr>
        <p:spPr>
          <a:xfrm>
            <a:off x="862913" y="1920086"/>
            <a:ext cx="10719487" cy="3754874"/>
          </a:xfrm>
          <a:prstGeom prst="rect">
            <a:avLst/>
          </a:prstGeom>
          <a:noFill/>
        </p:spPr>
        <p:txBody>
          <a:bodyPr wrap="square">
            <a:spAutoFit/>
          </a:bodyPr>
          <a:lstStyle/>
          <a:p>
            <a:r>
              <a:rPr lang="en-US" dirty="0"/>
              <a:t>The Tolman-</a:t>
            </a:r>
            <a:r>
              <a:rPr lang="en-US" dirty="0" err="1"/>
              <a:t>Eichenbaum</a:t>
            </a:r>
            <a:r>
              <a:rPr lang="en-US" dirty="0"/>
              <a:t> Machine (TEM; Figure 2, further details in Appendix) is a neuroscience</a:t>
            </a:r>
          </a:p>
          <a:p>
            <a:r>
              <a:rPr lang="en-US" dirty="0"/>
              <a:t>model that captures many known neural phenomena in hippocampus (HPC) and entorhinal cortex</a:t>
            </a:r>
          </a:p>
          <a:p>
            <a:r>
              <a:rPr lang="en-US" dirty="0"/>
              <a:t>(medial/lateral; MEC/LEC). TEM is a sequence learner trained on tasks exactly like the one described in the previous section. TEM consists of two parts;</a:t>
            </a:r>
          </a:p>
          <a:p>
            <a:endParaRPr lang="en-US" dirty="0"/>
          </a:p>
          <a:p>
            <a:r>
              <a:rPr lang="en-US" dirty="0"/>
              <a:t>1) A module that aims to understand where it is in space, using a representation g to represent</a:t>
            </a:r>
          </a:p>
          <a:p>
            <a:r>
              <a:rPr lang="en-US" dirty="0"/>
              <a:t>location. To update its location, TEM uses path-integration - the accumulation of self movement</a:t>
            </a:r>
          </a:p>
          <a:p>
            <a:r>
              <a:rPr lang="en-US" dirty="0"/>
              <a:t>vectors a - enacted in a recurrent neural network:</a:t>
            </a:r>
          </a:p>
          <a:p>
            <a:r>
              <a:rPr lang="en-US" dirty="0"/>
              <a:t>gt+1 = σ(</a:t>
            </a:r>
            <a:r>
              <a:rPr lang="en-US" dirty="0" err="1"/>
              <a:t>gtWa</a:t>
            </a:r>
            <a:r>
              <a:rPr lang="en-US" dirty="0"/>
              <a:t>) (3)</a:t>
            </a:r>
          </a:p>
          <a:p>
            <a:r>
              <a:rPr lang="en-US" dirty="0"/>
              <a:t>Where </a:t>
            </a:r>
            <a:r>
              <a:rPr lang="en-US" dirty="0" err="1"/>
              <a:t>Wa</a:t>
            </a:r>
            <a:r>
              <a:rPr lang="en-US" dirty="0"/>
              <a:t> is a learnable action dependent weight matrix and σ(· · ·) is a non-linear activation</a:t>
            </a:r>
          </a:p>
          <a:p>
            <a:r>
              <a:rPr lang="en-US" dirty="0"/>
              <a:t>function. It is in this path-integrating </a:t>
            </a:r>
            <a:r>
              <a:rPr lang="en-US" dirty="0" err="1"/>
              <a:t>representationg</a:t>
            </a:r>
            <a:r>
              <a:rPr lang="en-US" dirty="0"/>
              <a:t> that TEM learns grid and other entorhinal</a:t>
            </a:r>
          </a:p>
          <a:p>
            <a:r>
              <a:rPr lang="en-US" dirty="0"/>
              <a:t>cells for self-localisation (Figure 2b).</a:t>
            </a:r>
          </a:p>
          <a:p>
            <a:endParaRPr lang="en-US" dirty="0"/>
          </a:p>
          <a:p>
            <a:r>
              <a:rPr lang="en-US" dirty="0"/>
              <a:t>2) To make sensory predictions, location representations g alone are not enough; they must each</a:t>
            </a:r>
          </a:p>
          <a:p>
            <a:r>
              <a:rPr lang="en-US" dirty="0"/>
              <a:t>link to a sensory observation x, corresponding to the stimulus at that position. Note that these links</a:t>
            </a:r>
          </a:p>
          <a:p>
            <a:r>
              <a:rPr lang="en-US" dirty="0"/>
              <a:t>are specific to an environment, since each environment consists of a different arrangement of stimuli</a:t>
            </a:r>
          </a:p>
          <a:p>
            <a:r>
              <a:rPr lang="en-US" dirty="0"/>
              <a:t>in space (i.e. different stimulus-position pairings).</a:t>
            </a:r>
          </a:p>
        </p:txBody>
      </p:sp>
    </p:spTree>
    <p:extLst>
      <p:ext uri="{BB962C8B-B14F-4D97-AF65-F5344CB8AC3E}">
        <p14:creationId xmlns:p14="http://schemas.microsoft.com/office/powerpoint/2010/main" val="2245196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A9DF-974C-AA8D-8E07-BCA337FDAE9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3644710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ilhouette&#10;&#10;Description automatically generated">
            <a:extLst>
              <a:ext uri="{FF2B5EF4-FFF2-40B4-BE49-F238E27FC236}">
                <a16:creationId xmlns:a16="http://schemas.microsoft.com/office/drawing/2014/main" id="{21D25C33-E936-A2D1-43DF-08B47637F330}"/>
              </a:ext>
            </a:extLst>
          </p:cNvPr>
          <p:cNvPicPr>
            <a:picLocks noChangeAspect="1"/>
          </p:cNvPicPr>
          <p:nvPr/>
        </p:nvPicPr>
        <p:blipFill>
          <a:blip r:embed="rId2"/>
          <a:stretch>
            <a:fill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E016C456-FB29-BB07-DBE8-56D34547D5C0}"/>
              </a:ext>
            </a:extLst>
          </p:cNvPr>
          <p:cNvSpPr txBox="1"/>
          <p:nvPr/>
        </p:nvSpPr>
        <p:spPr>
          <a:xfrm>
            <a:off x="7581900" y="2246293"/>
            <a:ext cx="3896784" cy="2123658"/>
          </a:xfrm>
          <a:prstGeom prst="rect">
            <a:avLst/>
          </a:prstGeom>
          <a:noFill/>
        </p:spPr>
        <p:txBody>
          <a:bodyPr wrap="square" rtlCol="0">
            <a:spAutoFit/>
          </a:bodyPr>
          <a:lstStyle/>
          <a:p>
            <a:pPr algn="ctr"/>
            <a:r>
              <a:rPr lang="en-US" sz="4400" b="1" dirty="0"/>
              <a:t>To stand on the shoulders of giants</a:t>
            </a:r>
            <a:endParaRPr lang="en-GB" sz="4400" b="1" dirty="0"/>
          </a:p>
        </p:txBody>
      </p:sp>
    </p:spTree>
    <p:extLst>
      <p:ext uri="{BB962C8B-B14F-4D97-AF65-F5344CB8AC3E}">
        <p14:creationId xmlns:p14="http://schemas.microsoft.com/office/powerpoint/2010/main" val="2090427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ED23F3-6483-1A44-C1CB-37AAFC6A1FA8}"/>
              </a:ext>
            </a:extLst>
          </p:cNvPr>
          <p:cNvSpPr txBox="1"/>
          <p:nvPr/>
        </p:nvSpPr>
        <p:spPr>
          <a:xfrm rot="16200000">
            <a:off x="-1704112" y="3275112"/>
            <a:ext cx="4127902" cy="307777"/>
          </a:xfrm>
          <a:prstGeom prst="rect">
            <a:avLst/>
          </a:prstGeom>
          <a:noFill/>
        </p:spPr>
        <p:txBody>
          <a:bodyPr wrap="square">
            <a:spAutoFit/>
          </a:bodyPr>
          <a:lstStyle/>
          <a:p>
            <a:r>
              <a:rPr lang="en-GB" dirty="0">
                <a:solidFill>
                  <a:schemeClr val="bg1">
                    <a:lumMod val="65000"/>
                  </a:schemeClr>
                </a:solidFill>
              </a:rPr>
              <a:t>Source: https://arxiv.org/abs/2302.07253</a:t>
            </a:r>
          </a:p>
        </p:txBody>
      </p:sp>
      <p:pic>
        <p:nvPicPr>
          <p:cNvPr id="4" name="Picture 3">
            <a:extLst>
              <a:ext uri="{FF2B5EF4-FFF2-40B4-BE49-F238E27FC236}">
                <a16:creationId xmlns:a16="http://schemas.microsoft.com/office/drawing/2014/main" id="{F8B71C61-64AA-2126-4710-14A09CAE48A9}"/>
              </a:ext>
            </a:extLst>
          </p:cNvPr>
          <p:cNvPicPr>
            <a:picLocks noChangeAspect="1"/>
          </p:cNvPicPr>
          <p:nvPr/>
        </p:nvPicPr>
        <p:blipFill>
          <a:blip r:embed="rId2"/>
          <a:stretch>
            <a:fillRect/>
          </a:stretch>
        </p:blipFill>
        <p:spPr>
          <a:xfrm>
            <a:off x="3339300" y="262432"/>
            <a:ext cx="5315692" cy="6601746"/>
          </a:xfrm>
          <a:prstGeom prst="rect">
            <a:avLst/>
          </a:prstGeom>
        </p:spPr>
      </p:pic>
      <p:sp>
        <p:nvSpPr>
          <p:cNvPr id="6" name="TextBox 5">
            <a:extLst>
              <a:ext uri="{FF2B5EF4-FFF2-40B4-BE49-F238E27FC236}">
                <a16:creationId xmlns:a16="http://schemas.microsoft.com/office/drawing/2014/main" id="{35DB85A0-C091-2EA8-9F8F-F3056B5E9A34}"/>
              </a:ext>
            </a:extLst>
          </p:cNvPr>
          <p:cNvSpPr txBox="1"/>
          <p:nvPr/>
        </p:nvSpPr>
        <p:spPr>
          <a:xfrm rot="16200000">
            <a:off x="-1396334" y="3275111"/>
            <a:ext cx="4127903" cy="307778"/>
          </a:xfrm>
          <a:prstGeom prst="rect">
            <a:avLst/>
          </a:prstGeom>
          <a:noFill/>
        </p:spPr>
        <p:txBody>
          <a:bodyPr wrap="square">
            <a:spAutoFit/>
          </a:bodyPr>
          <a:lstStyle/>
          <a:p>
            <a:r>
              <a:rPr lang="en-GB" dirty="0">
                <a:solidFill>
                  <a:schemeClr val="bg1">
                    <a:lumMod val="65000"/>
                  </a:schemeClr>
                </a:solidFill>
              </a:rPr>
              <a:t>https://www.youtube.com/watch?v=5LXiQUsnHrI</a:t>
            </a:r>
          </a:p>
        </p:txBody>
      </p:sp>
    </p:spTree>
    <p:extLst>
      <p:ext uri="{BB962C8B-B14F-4D97-AF65-F5344CB8AC3E}">
        <p14:creationId xmlns:p14="http://schemas.microsoft.com/office/powerpoint/2010/main" val="172498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A109-CDC9-F95B-7139-26D8DB9D22FF}"/>
              </a:ext>
            </a:extLst>
          </p:cNvPr>
          <p:cNvSpPr>
            <a:spLocks noGrp="1"/>
          </p:cNvSpPr>
          <p:nvPr>
            <p:ph type="title"/>
          </p:nvPr>
        </p:nvSpPr>
        <p:spPr/>
        <p:txBody>
          <a:bodyPr/>
          <a:lstStyle/>
          <a:p>
            <a:endParaRPr lang="en-GB"/>
          </a:p>
        </p:txBody>
      </p:sp>
      <p:sp>
        <p:nvSpPr>
          <p:cNvPr id="7" name="TextBox 6">
            <a:extLst>
              <a:ext uri="{FF2B5EF4-FFF2-40B4-BE49-F238E27FC236}">
                <a16:creationId xmlns:a16="http://schemas.microsoft.com/office/drawing/2014/main" id="{6EF091D7-0A2F-DB54-AA68-0A1741C18342}"/>
              </a:ext>
            </a:extLst>
          </p:cNvPr>
          <p:cNvSpPr txBox="1"/>
          <p:nvPr/>
        </p:nvSpPr>
        <p:spPr>
          <a:xfrm>
            <a:off x="404684" y="1492767"/>
            <a:ext cx="6098058" cy="2462213"/>
          </a:xfrm>
          <a:prstGeom prst="rect">
            <a:avLst/>
          </a:prstGeom>
          <a:noFill/>
        </p:spPr>
        <p:txBody>
          <a:bodyPr wrap="square">
            <a:spAutoFit/>
          </a:bodyPr>
          <a:lstStyle/>
          <a:p>
            <a:pPr algn="l"/>
            <a:r>
              <a:rPr lang="en-US" b="1" i="0" dirty="0">
                <a:solidFill>
                  <a:srgbClr val="111111"/>
                </a:solidFill>
                <a:effectLst/>
                <a:latin typeface="+mn-lt"/>
                <a:hlinkClick r:id="rId2"/>
              </a:rPr>
              <a:t>Slide 1: What are Hopfield Networks?</a:t>
            </a:r>
            <a:r>
              <a:rPr lang="en-US" b="0" i="0" dirty="0">
                <a:solidFill>
                  <a:srgbClr val="111111"/>
                </a:solidFill>
                <a:effectLst/>
                <a:latin typeface="+mn-lt"/>
                <a:hlinkClick r:id="rId2"/>
              </a:rPr>
              <a:t> A Hopfield network is a type of recurrent artificial neural network that serves as a content-addressable memory system with binary threshold nodes or with continuous variables </a:t>
            </a:r>
            <a:r>
              <a:rPr lang="en-US" b="1" i="0" u="none" strike="noStrike" baseline="30000" dirty="0">
                <a:solidFill>
                  <a:srgbClr val="111111"/>
                </a:solidFill>
                <a:effectLst/>
                <a:latin typeface="+mn-lt"/>
                <a:hlinkClick r:id="rId2"/>
              </a:rPr>
              <a:t>1</a:t>
            </a:r>
            <a:r>
              <a:rPr lang="en-US" b="0" i="0" dirty="0">
                <a:solidFill>
                  <a:srgbClr val="111111"/>
                </a:solidFill>
                <a:effectLst/>
                <a:latin typeface="+mn-lt"/>
              </a:rPr>
              <a:t>. </a:t>
            </a:r>
            <a:r>
              <a:rPr lang="en-US" b="0" i="0" dirty="0">
                <a:solidFill>
                  <a:srgbClr val="111111"/>
                </a:solidFill>
                <a:effectLst/>
                <a:latin typeface="+mn-lt"/>
                <a:hlinkClick r:id="rId2"/>
              </a:rPr>
              <a:t>It was popularized by John Hopfield in 1982 </a:t>
            </a:r>
            <a:r>
              <a:rPr lang="en-US" b="1" i="0" u="none" strike="noStrike" baseline="30000" dirty="0">
                <a:solidFill>
                  <a:srgbClr val="111111"/>
                </a:solidFill>
                <a:effectLst/>
                <a:latin typeface="+mn-lt"/>
                <a:hlinkClick r:id="rId2"/>
              </a:rPr>
              <a:t>1</a:t>
            </a:r>
            <a:r>
              <a:rPr lang="en-US" b="0" i="0" dirty="0">
                <a:solidFill>
                  <a:srgbClr val="111111"/>
                </a:solidFill>
                <a:effectLst/>
                <a:latin typeface="+mn-lt"/>
              </a:rPr>
              <a:t>.</a:t>
            </a:r>
          </a:p>
          <a:p>
            <a:pPr algn="l"/>
            <a:r>
              <a:rPr lang="en-US" b="1" i="0" dirty="0">
                <a:solidFill>
                  <a:srgbClr val="111111"/>
                </a:solidFill>
                <a:effectLst/>
                <a:latin typeface="+mn-lt"/>
                <a:hlinkClick r:id="rId2"/>
              </a:rPr>
              <a:t>Slide 2: How are Hopfield Networks Updated?</a:t>
            </a:r>
            <a:r>
              <a:rPr lang="en-US" b="0" i="0" dirty="0">
                <a:solidFill>
                  <a:srgbClr val="111111"/>
                </a:solidFill>
                <a:effectLst/>
                <a:latin typeface="+mn-lt"/>
                <a:hlinkClick r:id="rId2"/>
              </a:rPr>
              <a:t> Updates in the Hopfield network can be performed in two different ways </a:t>
            </a:r>
            <a:r>
              <a:rPr lang="en-US" b="1" i="0" u="none" strike="noStrike" baseline="30000" dirty="0">
                <a:solidFill>
                  <a:srgbClr val="111111"/>
                </a:solidFill>
                <a:effectLst/>
                <a:latin typeface="+mn-lt"/>
                <a:hlinkClick r:id="rId2"/>
              </a:rPr>
              <a:t>1</a:t>
            </a:r>
            <a:r>
              <a:rPr lang="en-US" b="0" i="0" dirty="0">
                <a:solidFill>
                  <a:srgbClr val="111111"/>
                </a:solidFill>
                <a:effectLst/>
                <a:latin typeface="+mn-lt"/>
              </a:rPr>
              <a:t>:</a:t>
            </a:r>
          </a:p>
          <a:p>
            <a:pPr algn="l">
              <a:buFont typeface="+mj-lt"/>
              <a:buAutoNum type="arabicPeriod"/>
            </a:pPr>
            <a:r>
              <a:rPr lang="en-US" b="1" i="0" dirty="0">
                <a:solidFill>
                  <a:srgbClr val="111111"/>
                </a:solidFill>
                <a:effectLst/>
                <a:latin typeface="+mn-lt"/>
              </a:rPr>
              <a:t>Asynchronous</a:t>
            </a:r>
            <a:r>
              <a:rPr lang="en-US" b="0" i="0" dirty="0">
                <a:solidFill>
                  <a:srgbClr val="111111"/>
                </a:solidFill>
                <a:effectLst/>
                <a:latin typeface="+mn-lt"/>
              </a:rPr>
              <a:t>: Only one unit is updated at a time. This unit can be picked at random, or a pre-defined order can be imposed from the very beginning.</a:t>
            </a:r>
          </a:p>
          <a:p>
            <a:pPr algn="l">
              <a:buFont typeface="+mj-lt"/>
              <a:buAutoNum type="arabicPeriod"/>
            </a:pPr>
            <a:r>
              <a:rPr lang="en-US" b="1" i="0" dirty="0">
                <a:solidFill>
                  <a:srgbClr val="111111"/>
                </a:solidFill>
                <a:effectLst/>
                <a:latin typeface="+mn-lt"/>
              </a:rPr>
              <a:t>Synchronous</a:t>
            </a:r>
            <a:r>
              <a:rPr lang="en-US" b="0" i="0" dirty="0">
                <a:solidFill>
                  <a:srgbClr val="111111"/>
                </a:solidFill>
                <a:effectLst/>
                <a:latin typeface="+mn-lt"/>
              </a:rPr>
              <a:t>: All units are updated at the same time.</a:t>
            </a:r>
          </a:p>
          <a:p>
            <a:pPr algn="l"/>
            <a:r>
              <a:rPr lang="en-US" b="0" i="0" dirty="0">
                <a:solidFill>
                  <a:srgbClr val="111111"/>
                </a:solidFill>
                <a:effectLst/>
                <a:latin typeface="+mn-lt"/>
              </a:rPr>
              <a:t>I hope this helps! Let me know if you have any further questions.</a:t>
            </a:r>
          </a:p>
        </p:txBody>
      </p:sp>
      <p:sp>
        <p:nvSpPr>
          <p:cNvPr id="9" name="TextBox 8">
            <a:extLst>
              <a:ext uri="{FF2B5EF4-FFF2-40B4-BE49-F238E27FC236}">
                <a16:creationId xmlns:a16="http://schemas.microsoft.com/office/drawing/2014/main" id="{C75A621C-B4D9-0E54-75F8-6462996F807E}"/>
              </a:ext>
            </a:extLst>
          </p:cNvPr>
          <p:cNvSpPr txBox="1"/>
          <p:nvPr/>
        </p:nvSpPr>
        <p:spPr>
          <a:xfrm>
            <a:off x="404684" y="4081210"/>
            <a:ext cx="7046440" cy="2677656"/>
          </a:xfrm>
          <a:prstGeom prst="rect">
            <a:avLst/>
          </a:prstGeom>
          <a:noFill/>
        </p:spPr>
        <p:txBody>
          <a:bodyPr wrap="square">
            <a:spAutoFit/>
          </a:bodyPr>
          <a:lstStyle/>
          <a:p>
            <a:r>
              <a:rPr lang="en-US" dirty="0">
                <a:latin typeface="+mn-lt"/>
              </a:rPr>
              <a:t>Slide 1: What are Modern Hopfield Networks? Modern Hopfield networks (also known as Dense Associative Memories) are generalizations of the classical Hopfield networks that break the linear scaling relationship between the number of input features and the number of stored memories 1. This is achieved by introducing stronger non-linearities (either in the energy function or neurons’ activation functions) leading to super-linear 1 (even an exponential 1) memory storage capacity as a function of the number of feature neurons.</a:t>
            </a:r>
          </a:p>
          <a:p>
            <a:endParaRPr lang="en-US" dirty="0">
              <a:latin typeface="+mn-lt"/>
            </a:endParaRPr>
          </a:p>
          <a:p>
            <a:r>
              <a:rPr lang="en-US" dirty="0">
                <a:latin typeface="+mn-lt"/>
              </a:rPr>
              <a:t>Slide 2: How do Modern Hopfield Networks Work? The key theoretical idea behind Modern Hopfield networks is to use an energy function and an update rule that is more sharply peaked around the stored memories in the space of neuron’s configurations compared to the classical Hopfield network 1.</a:t>
            </a:r>
          </a:p>
        </p:txBody>
      </p:sp>
      <p:sp>
        <p:nvSpPr>
          <p:cNvPr id="11" name="TextBox 10">
            <a:extLst>
              <a:ext uri="{FF2B5EF4-FFF2-40B4-BE49-F238E27FC236}">
                <a16:creationId xmlns:a16="http://schemas.microsoft.com/office/drawing/2014/main" id="{1A49C290-0BC1-6086-D04C-FF9A816E8AA1}"/>
              </a:ext>
            </a:extLst>
          </p:cNvPr>
          <p:cNvSpPr txBox="1"/>
          <p:nvPr/>
        </p:nvSpPr>
        <p:spPr>
          <a:xfrm>
            <a:off x="6413156" y="1545683"/>
            <a:ext cx="5866368" cy="2462213"/>
          </a:xfrm>
          <a:prstGeom prst="rect">
            <a:avLst/>
          </a:prstGeom>
          <a:noFill/>
        </p:spPr>
        <p:txBody>
          <a:bodyPr wrap="square">
            <a:spAutoFit/>
          </a:bodyPr>
          <a:lstStyle/>
          <a:p>
            <a:r>
              <a:rPr lang="en-US" dirty="0">
                <a:latin typeface="+mn-lt"/>
              </a:rPr>
              <a:t>In Hebbian learning, the initial weights are set randomly. This is because the Hebbian learning algorithm is an unsupervised learning algorithm and does not require training data to be set beforehand. The initial weights are set to small random values in order to avoid symmetry breaking 1.</a:t>
            </a:r>
          </a:p>
          <a:p>
            <a:endParaRPr lang="en-US" dirty="0">
              <a:latin typeface="+mn-lt"/>
            </a:endParaRPr>
          </a:p>
          <a:p>
            <a:r>
              <a:rPr lang="en-US" dirty="0">
                <a:latin typeface="+mn-lt"/>
              </a:rPr>
              <a:t>One way to determine the connection weights is through a process called Hebbian learning. This involves looking at the input pattern and setting the connection weights so that the neurons fire in a similar pattern to the input. This is done by first setting all of the weights to random values and then exposing the network to the input pattern 1.</a:t>
            </a:r>
            <a:endParaRPr lang="en-GB" dirty="0">
              <a:latin typeface="+mn-lt"/>
            </a:endParaRPr>
          </a:p>
        </p:txBody>
      </p:sp>
    </p:spTree>
    <p:extLst>
      <p:ext uri="{BB962C8B-B14F-4D97-AF65-F5344CB8AC3E}">
        <p14:creationId xmlns:p14="http://schemas.microsoft.com/office/powerpoint/2010/main" val="1334307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ED23F3-6483-1A44-C1CB-37AAFC6A1FA8}"/>
              </a:ext>
            </a:extLst>
          </p:cNvPr>
          <p:cNvSpPr txBox="1"/>
          <p:nvPr/>
        </p:nvSpPr>
        <p:spPr>
          <a:xfrm rot="16200000">
            <a:off x="-1867653" y="3173356"/>
            <a:ext cx="4504411" cy="307777"/>
          </a:xfrm>
          <a:prstGeom prst="rect">
            <a:avLst/>
          </a:prstGeom>
          <a:noFill/>
        </p:spPr>
        <p:txBody>
          <a:bodyPr wrap="square">
            <a:spAutoFit/>
          </a:bodyPr>
          <a:lstStyle/>
          <a:p>
            <a:r>
              <a:rPr lang="en-GB" dirty="0">
                <a:solidFill>
                  <a:schemeClr val="bg1">
                    <a:lumMod val="65000"/>
                  </a:schemeClr>
                </a:solidFill>
              </a:rPr>
              <a:t>Source: https://openreview.net/pdf?id=BZ5a1r-kVsf</a:t>
            </a:r>
          </a:p>
        </p:txBody>
      </p:sp>
      <p:pic>
        <p:nvPicPr>
          <p:cNvPr id="3" name="Picture 2">
            <a:extLst>
              <a:ext uri="{FF2B5EF4-FFF2-40B4-BE49-F238E27FC236}">
                <a16:creationId xmlns:a16="http://schemas.microsoft.com/office/drawing/2014/main" id="{64F54B3A-3F90-FB05-250C-4D739BF4118B}"/>
              </a:ext>
            </a:extLst>
          </p:cNvPr>
          <p:cNvPicPr>
            <a:picLocks noChangeAspect="1"/>
          </p:cNvPicPr>
          <p:nvPr/>
        </p:nvPicPr>
        <p:blipFill>
          <a:blip r:embed="rId2"/>
          <a:stretch>
            <a:fillRect/>
          </a:stretch>
        </p:blipFill>
        <p:spPr>
          <a:xfrm>
            <a:off x="2242599" y="871180"/>
            <a:ext cx="7706801" cy="5115639"/>
          </a:xfrm>
          <a:prstGeom prst="rect">
            <a:avLst/>
          </a:prstGeom>
        </p:spPr>
      </p:pic>
    </p:spTree>
    <p:extLst>
      <p:ext uri="{BB962C8B-B14F-4D97-AF65-F5344CB8AC3E}">
        <p14:creationId xmlns:p14="http://schemas.microsoft.com/office/powerpoint/2010/main" val="463826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01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C8E247-DB3D-456B-279A-6A79E9F7B13C}"/>
              </a:ext>
            </a:extLst>
          </p:cNvPr>
          <p:cNvPicPr>
            <a:picLocks noChangeAspect="1"/>
          </p:cNvPicPr>
          <p:nvPr/>
        </p:nvPicPr>
        <p:blipFill>
          <a:blip r:embed="rId2"/>
          <a:stretch>
            <a:fillRect/>
          </a:stretch>
        </p:blipFill>
        <p:spPr>
          <a:xfrm>
            <a:off x="3225331" y="190048"/>
            <a:ext cx="6087325" cy="6477904"/>
          </a:xfrm>
          <a:prstGeom prst="rect">
            <a:avLst/>
          </a:prstGeom>
        </p:spPr>
      </p:pic>
      <p:sp>
        <p:nvSpPr>
          <p:cNvPr id="9" name="TextBox 8">
            <a:extLst>
              <a:ext uri="{FF2B5EF4-FFF2-40B4-BE49-F238E27FC236}">
                <a16:creationId xmlns:a16="http://schemas.microsoft.com/office/drawing/2014/main" id="{3AED23F3-6483-1A44-C1CB-37AAFC6A1FA8}"/>
              </a:ext>
            </a:extLst>
          </p:cNvPr>
          <p:cNvSpPr txBox="1"/>
          <p:nvPr/>
        </p:nvSpPr>
        <p:spPr>
          <a:xfrm rot="16200000">
            <a:off x="-1704112" y="3275112"/>
            <a:ext cx="4127902" cy="307777"/>
          </a:xfrm>
          <a:prstGeom prst="rect">
            <a:avLst/>
          </a:prstGeom>
          <a:noFill/>
        </p:spPr>
        <p:txBody>
          <a:bodyPr wrap="square">
            <a:spAutoFit/>
          </a:bodyPr>
          <a:lstStyle/>
          <a:p>
            <a:r>
              <a:rPr lang="en-GB" dirty="0">
                <a:solidFill>
                  <a:schemeClr val="bg1">
                    <a:lumMod val="65000"/>
                  </a:schemeClr>
                </a:solidFill>
              </a:rPr>
              <a:t>Source: https://arxiv.org/abs/2305.17333</a:t>
            </a:r>
          </a:p>
        </p:txBody>
      </p:sp>
    </p:spTree>
    <p:extLst>
      <p:ext uri="{BB962C8B-B14F-4D97-AF65-F5344CB8AC3E}">
        <p14:creationId xmlns:p14="http://schemas.microsoft.com/office/powerpoint/2010/main" val="109459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AED23F3-6483-1A44-C1CB-37AAFC6A1FA8}"/>
              </a:ext>
            </a:extLst>
          </p:cNvPr>
          <p:cNvSpPr txBox="1"/>
          <p:nvPr/>
        </p:nvSpPr>
        <p:spPr>
          <a:xfrm rot="16200000">
            <a:off x="-1704112" y="3275112"/>
            <a:ext cx="4127902" cy="307777"/>
          </a:xfrm>
          <a:prstGeom prst="rect">
            <a:avLst/>
          </a:prstGeom>
          <a:noFill/>
        </p:spPr>
        <p:txBody>
          <a:bodyPr wrap="square">
            <a:spAutoFit/>
          </a:bodyPr>
          <a:lstStyle/>
          <a:p>
            <a:r>
              <a:rPr lang="en-GB" dirty="0">
                <a:solidFill>
                  <a:schemeClr val="bg1">
                    <a:lumMod val="65000"/>
                  </a:schemeClr>
                </a:solidFill>
              </a:rPr>
              <a:t>Source: https://arxiv.org/abs/2305.19170</a:t>
            </a:r>
          </a:p>
        </p:txBody>
      </p:sp>
      <p:pic>
        <p:nvPicPr>
          <p:cNvPr id="6" name="Picture 5">
            <a:extLst>
              <a:ext uri="{FF2B5EF4-FFF2-40B4-BE49-F238E27FC236}">
                <a16:creationId xmlns:a16="http://schemas.microsoft.com/office/drawing/2014/main" id="{90443CDE-40C1-7F79-750E-15D3497BCA0B}"/>
              </a:ext>
            </a:extLst>
          </p:cNvPr>
          <p:cNvPicPr>
            <a:picLocks noChangeAspect="1"/>
          </p:cNvPicPr>
          <p:nvPr/>
        </p:nvPicPr>
        <p:blipFill>
          <a:blip r:embed="rId2"/>
          <a:stretch>
            <a:fillRect/>
          </a:stretch>
        </p:blipFill>
        <p:spPr>
          <a:xfrm>
            <a:off x="2592170" y="320611"/>
            <a:ext cx="6712468" cy="6216778"/>
          </a:xfrm>
          <a:prstGeom prst="rect">
            <a:avLst/>
          </a:prstGeom>
        </p:spPr>
      </p:pic>
    </p:spTree>
    <p:extLst>
      <p:ext uri="{BB962C8B-B14F-4D97-AF65-F5344CB8AC3E}">
        <p14:creationId xmlns:p14="http://schemas.microsoft.com/office/powerpoint/2010/main" val="3041731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937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65F036-14DB-C8D8-1BF9-A7DCD32C4C29}"/>
              </a:ext>
            </a:extLst>
          </p:cNvPr>
          <p:cNvPicPr>
            <a:picLocks noChangeAspect="1"/>
          </p:cNvPicPr>
          <p:nvPr/>
        </p:nvPicPr>
        <p:blipFill>
          <a:blip r:embed="rId2"/>
          <a:stretch>
            <a:fillRect/>
          </a:stretch>
        </p:blipFill>
        <p:spPr>
          <a:xfrm>
            <a:off x="0" y="999545"/>
            <a:ext cx="12192000" cy="4611260"/>
          </a:xfrm>
          <a:prstGeom prst="rect">
            <a:avLst/>
          </a:prstGeom>
        </p:spPr>
      </p:pic>
      <p:sp>
        <p:nvSpPr>
          <p:cNvPr id="6" name="TextBox 5">
            <a:extLst>
              <a:ext uri="{FF2B5EF4-FFF2-40B4-BE49-F238E27FC236}">
                <a16:creationId xmlns:a16="http://schemas.microsoft.com/office/drawing/2014/main" id="{9044A874-E0A4-21C5-A0D9-6017FBDF8FD0}"/>
              </a:ext>
            </a:extLst>
          </p:cNvPr>
          <p:cNvSpPr txBox="1"/>
          <p:nvPr/>
        </p:nvSpPr>
        <p:spPr>
          <a:xfrm>
            <a:off x="2933700" y="371475"/>
            <a:ext cx="5864106" cy="307777"/>
          </a:xfrm>
          <a:prstGeom prst="rect">
            <a:avLst/>
          </a:prstGeom>
          <a:noFill/>
        </p:spPr>
        <p:txBody>
          <a:bodyPr wrap="none" rtlCol="0">
            <a:spAutoFit/>
          </a:bodyPr>
          <a:lstStyle/>
          <a:p>
            <a:r>
              <a:rPr lang="en-US" dirty="0"/>
              <a:t>Ratios of various data sources in the pre-training data for existing LLMs</a:t>
            </a:r>
            <a:endParaRPr lang="en-GB" dirty="0"/>
          </a:p>
        </p:txBody>
      </p:sp>
      <p:sp>
        <p:nvSpPr>
          <p:cNvPr id="8" name="TextBox 7">
            <a:extLst>
              <a:ext uri="{FF2B5EF4-FFF2-40B4-BE49-F238E27FC236}">
                <a16:creationId xmlns:a16="http://schemas.microsoft.com/office/drawing/2014/main" id="{A015636C-C0CB-7D45-B248-705ED38D6361}"/>
              </a:ext>
            </a:extLst>
          </p:cNvPr>
          <p:cNvSpPr txBox="1"/>
          <p:nvPr/>
        </p:nvSpPr>
        <p:spPr>
          <a:xfrm>
            <a:off x="4286250" y="6486525"/>
            <a:ext cx="2962275" cy="261610"/>
          </a:xfrm>
          <a:prstGeom prst="rect">
            <a:avLst/>
          </a:prstGeom>
          <a:noFill/>
        </p:spPr>
        <p:txBody>
          <a:bodyPr wrap="square">
            <a:spAutoFit/>
          </a:bodyPr>
          <a:lstStyle/>
          <a:p>
            <a:r>
              <a:rPr lang="en-GB" sz="1100" dirty="0">
                <a:solidFill>
                  <a:schemeClr val="bg1">
                    <a:lumMod val="65000"/>
                  </a:schemeClr>
                </a:solidFill>
              </a:rPr>
              <a:t>Source: https://arxiv.org/pdf/2303.18223.pdf</a:t>
            </a:r>
          </a:p>
        </p:txBody>
      </p:sp>
    </p:spTree>
    <p:extLst>
      <p:ext uri="{BB962C8B-B14F-4D97-AF65-F5344CB8AC3E}">
        <p14:creationId xmlns:p14="http://schemas.microsoft.com/office/powerpoint/2010/main" val="2409855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1C87B6-DB9C-889E-05BD-776D8F3F4BE6}"/>
              </a:ext>
            </a:extLst>
          </p:cNvPr>
          <p:cNvPicPr>
            <a:picLocks noChangeAspect="1"/>
          </p:cNvPicPr>
          <p:nvPr/>
        </p:nvPicPr>
        <p:blipFill rotWithShape="1">
          <a:blip r:embed="rId2"/>
          <a:srcRect l="-1" r="-1759"/>
          <a:stretch/>
        </p:blipFill>
        <p:spPr>
          <a:xfrm>
            <a:off x="0" y="0"/>
            <a:ext cx="5237255" cy="6858000"/>
          </a:xfrm>
          <a:prstGeom prst="rect">
            <a:avLst/>
          </a:prstGeom>
        </p:spPr>
      </p:pic>
      <p:sp>
        <p:nvSpPr>
          <p:cNvPr id="7" name="TextBox 6">
            <a:extLst>
              <a:ext uri="{FF2B5EF4-FFF2-40B4-BE49-F238E27FC236}">
                <a16:creationId xmlns:a16="http://schemas.microsoft.com/office/drawing/2014/main" id="{2A9D791E-158C-3918-3862-39C4E0CB06D4}"/>
              </a:ext>
            </a:extLst>
          </p:cNvPr>
          <p:cNvSpPr txBox="1"/>
          <p:nvPr/>
        </p:nvSpPr>
        <p:spPr>
          <a:xfrm>
            <a:off x="536198" y="6321948"/>
            <a:ext cx="4164858" cy="369332"/>
          </a:xfrm>
          <a:prstGeom prst="rect">
            <a:avLst/>
          </a:prstGeom>
          <a:noFill/>
        </p:spPr>
        <p:txBody>
          <a:bodyPr wrap="none" rtlCol="0">
            <a:spAutoFit/>
          </a:bodyPr>
          <a:lstStyle/>
          <a:p>
            <a:r>
              <a:rPr lang="en-US" dirty="0">
                <a:solidFill>
                  <a:schemeClr val="bg1"/>
                </a:solidFill>
              </a:rPr>
              <a:t>SEM Silicon photonic neuromorphic circuit</a:t>
            </a:r>
            <a:endParaRPr lang="en-GB" dirty="0">
              <a:solidFill>
                <a:schemeClr val="bg1"/>
              </a:solidFill>
            </a:endParaRPr>
          </a:p>
        </p:txBody>
      </p:sp>
      <p:sp>
        <p:nvSpPr>
          <p:cNvPr id="3" name="TextBox 2">
            <a:extLst>
              <a:ext uri="{FF2B5EF4-FFF2-40B4-BE49-F238E27FC236}">
                <a16:creationId xmlns:a16="http://schemas.microsoft.com/office/drawing/2014/main" id="{35986DEE-2BD6-050B-614D-0ADC05DE6DB1}"/>
              </a:ext>
            </a:extLst>
          </p:cNvPr>
          <p:cNvSpPr txBox="1"/>
          <p:nvPr/>
        </p:nvSpPr>
        <p:spPr>
          <a:xfrm>
            <a:off x="5982620" y="2424860"/>
            <a:ext cx="5557932" cy="2554545"/>
          </a:xfrm>
          <a:prstGeom prst="rect">
            <a:avLst/>
          </a:prstGeom>
          <a:noFill/>
        </p:spPr>
        <p:txBody>
          <a:bodyPr wrap="none" rtlCol="0">
            <a:spAutoFit/>
          </a:bodyPr>
          <a:lstStyle/>
          <a:p>
            <a:r>
              <a:rPr lang="en-US" sz="3200" b="1" dirty="0">
                <a:solidFill>
                  <a:schemeClr val="bg1">
                    <a:lumMod val="50000"/>
                  </a:schemeClr>
                </a:solidFill>
              </a:rPr>
              <a:t>Community</a:t>
            </a:r>
          </a:p>
          <a:p>
            <a:endParaRPr lang="en-US" sz="3200" b="1" dirty="0">
              <a:solidFill>
                <a:schemeClr val="bg1">
                  <a:lumMod val="50000"/>
                </a:schemeClr>
              </a:solidFill>
            </a:endParaRPr>
          </a:p>
          <a:p>
            <a:r>
              <a:rPr lang="en-US" sz="3200" b="1" dirty="0">
                <a:solidFill>
                  <a:schemeClr val="bg1">
                    <a:lumMod val="50000"/>
                  </a:schemeClr>
                </a:solidFill>
              </a:rPr>
              <a:t>Research and Development</a:t>
            </a:r>
          </a:p>
          <a:p>
            <a:endParaRPr lang="en-US" sz="3200" b="1" dirty="0">
              <a:solidFill>
                <a:schemeClr val="bg1">
                  <a:lumMod val="50000"/>
                </a:schemeClr>
              </a:solidFill>
            </a:endParaRPr>
          </a:p>
          <a:p>
            <a:r>
              <a:rPr lang="en-US" sz="3200" b="1" dirty="0">
                <a:solidFill>
                  <a:schemeClr val="bg1">
                    <a:lumMod val="50000"/>
                  </a:schemeClr>
                </a:solidFill>
              </a:rPr>
              <a:t>Research Collaborations</a:t>
            </a:r>
            <a:endParaRPr lang="en-GB" sz="3200" b="1" dirty="0">
              <a:solidFill>
                <a:schemeClr val="bg1">
                  <a:lumMod val="50000"/>
                </a:schemeClr>
              </a:solidFill>
            </a:endParaRPr>
          </a:p>
        </p:txBody>
      </p:sp>
      <p:pic>
        <p:nvPicPr>
          <p:cNvPr id="14" name="Picture 13" descr="A picture containing text, vector graphics, stool, seat&#10;&#10;Description automatically generated">
            <a:extLst>
              <a:ext uri="{FF2B5EF4-FFF2-40B4-BE49-F238E27FC236}">
                <a16:creationId xmlns:a16="http://schemas.microsoft.com/office/drawing/2014/main" id="{76ED3208-872E-FE30-61C4-EEFF8D2A624A}"/>
              </a:ext>
            </a:extLst>
          </p:cNvPr>
          <p:cNvPicPr>
            <a:picLocks noChangeAspect="1"/>
          </p:cNvPicPr>
          <p:nvPr/>
        </p:nvPicPr>
        <p:blipFill>
          <a:blip r:embed="rId3"/>
          <a:stretch>
            <a:fillRect/>
          </a:stretch>
        </p:blipFill>
        <p:spPr>
          <a:xfrm>
            <a:off x="10672838" y="392449"/>
            <a:ext cx="981094" cy="1044260"/>
          </a:xfrm>
          <a:prstGeom prst="rect">
            <a:avLst/>
          </a:prstGeom>
        </p:spPr>
      </p:pic>
      <p:sp>
        <p:nvSpPr>
          <p:cNvPr id="16" name="TextBox 15">
            <a:extLst>
              <a:ext uri="{FF2B5EF4-FFF2-40B4-BE49-F238E27FC236}">
                <a16:creationId xmlns:a16="http://schemas.microsoft.com/office/drawing/2014/main" id="{BC363BD0-5EB4-0F74-2986-2BAFB265307D}"/>
              </a:ext>
            </a:extLst>
          </p:cNvPr>
          <p:cNvSpPr txBox="1"/>
          <p:nvPr/>
        </p:nvSpPr>
        <p:spPr>
          <a:xfrm>
            <a:off x="8252039" y="2519867"/>
            <a:ext cx="3401893" cy="430887"/>
          </a:xfrm>
          <a:prstGeom prst="rect">
            <a:avLst/>
          </a:prstGeom>
          <a:noFill/>
        </p:spPr>
        <p:txBody>
          <a:bodyPr wrap="none" rtlCol="0">
            <a:spAutoFit/>
          </a:bodyPr>
          <a:lstStyle/>
          <a:p>
            <a:r>
              <a:rPr lang="en-US" sz="2200" b="1" dirty="0">
                <a:solidFill>
                  <a:schemeClr val="bg1">
                    <a:lumMod val="50000"/>
                  </a:schemeClr>
                </a:solidFill>
              </a:rPr>
              <a:t>(3k members in 5 years)</a:t>
            </a:r>
            <a:endParaRPr lang="en-GB" sz="2200" b="1" dirty="0">
              <a:solidFill>
                <a:schemeClr val="bg1">
                  <a:lumMod val="50000"/>
                </a:schemeClr>
              </a:solidFill>
            </a:endParaRPr>
          </a:p>
        </p:txBody>
      </p:sp>
      <p:sp>
        <p:nvSpPr>
          <p:cNvPr id="4" name="TextBox 3">
            <a:extLst>
              <a:ext uri="{FF2B5EF4-FFF2-40B4-BE49-F238E27FC236}">
                <a16:creationId xmlns:a16="http://schemas.microsoft.com/office/drawing/2014/main" id="{7B46ABD5-610E-84D5-C112-E7E3321FA5B3}"/>
              </a:ext>
            </a:extLst>
          </p:cNvPr>
          <p:cNvSpPr txBox="1"/>
          <p:nvPr/>
        </p:nvSpPr>
        <p:spPr>
          <a:xfrm>
            <a:off x="7164311" y="560636"/>
            <a:ext cx="1856014" cy="707886"/>
          </a:xfrm>
          <a:prstGeom prst="rect">
            <a:avLst/>
          </a:prstGeom>
          <a:noFill/>
        </p:spPr>
        <p:txBody>
          <a:bodyPr wrap="square">
            <a:spAutoFit/>
          </a:bodyPr>
          <a:lstStyle/>
          <a:p>
            <a:r>
              <a:rPr lang="en-US" sz="4000" b="1" dirty="0">
                <a:solidFill>
                  <a:srgbClr val="00B0F0"/>
                </a:solidFill>
              </a:rPr>
              <a:t>PMLG</a:t>
            </a:r>
            <a:endParaRPr lang="en-GB" sz="4000" dirty="0">
              <a:solidFill>
                <a:srgbClr val="00B0F0"/>
              </a:solidFill>
            </a:endParaRPr>
          </a:p>
        </p:txBody>
      </p:sp>
    </p:spTree>
    <p:extLst>
      <p:ext uri="{BB962C8B-B14F-4D97-AF65-F5344CB8AC3E}">
        <p14:creationId xmlns:p14="http://schemas.microsoft.com/office/powerpoint/2010/main" val="3155955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692038-367F-EB3E-D242-1F121A62B84D}"/>
              </a:ext>
            </a:extLst>
          </p:cNvPr>
          <p:cNvPicPr>
            <a:picLocks noChangeAspect="1"/>
          </p:cNvPicPr>
          <p:nvPr/>
        </p:nvPicPr>
        <p:blipFill>
          <a:blip r:embed="rId2"/>
          <a:stretch>
            <a:fillRect/>
          </a:stretch>
        </p:blipFill>
        <p:spPr>
          <a:xfrm>
            <a:off x="0" y="0"/>
            <a:ext cx="6858000" cy="6858000"/>
          </a:xfrm>
          <a:prstGeom prst="rect">
            <a:avLst/>
          </a:prstGeom>
        </p:spPr>
      </p:pic>
      <p:sp>
        <p:nvSpPr>
          <p:cNvPr id="6" name="TextBox 5">
            <a:extLst>
              <a:ext uri="{FF2B5EF4-FFF2-40B4-BE49-F238E27FC236}">
                <a16:creationId xmlns:a16="http://schemas.microsoft.com/office/drawing/2014/main" id="{2A4F589D-9F72-8A70-B513-B38516ECC25C}"/>
              </a:ext>
            </a:extLst>
          </p:cNvPr>
          <p:cNvSpPr txBox="1"/>
          <p:nvPr/>
        </p:nvSpPr>
        <p:spPr>
          <a:xfrm>
            <a:off x="7172324" y="335845"/>
            <a:ext cx="4733925" cy="6186309"/>
          </a:xfrm>
          <a:prstGeom prst="rect">
            <a:avLst/>
          </a:prstGeom>
          <a:noFill/>
        </p:spPr>
        <p:txBody>
          <a:bodyPr wrap="square" rtlCol="0">
            <a:spAutoFit/>
          </a:bodyPr>
          <a:lstStyle/>
          <a:p>
            <a:pPr algn="ctr"/>
            <a:r>
              <a:rPr lang="en-US" sz="4400" b="1" dirty="0"/>
              <a:t>You must first climb their backs, traversing thick forests of hairy IP and slippery scales of non reproduceable results</a:t>
            </a:r>
            <a:endParaRPr lang="en-GB" sz="4400" b="1" dirty="0"/>
          </a:p>
        </p:txBody>
      </p:sp>
    </p:spTree>
    <p:extLst>
      <p:ext uri="{BB962C8B-B14F-4D97-AF65-F5344CB8AC3E}">
        <p14:creationId xmlns:p14="http://schemas.microsoft.com/office/powerpoint/2010/main" val="22346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FE9914-8315-5DB2-3C12-A911BF98FB2F}"/>
              </a:ext>
            </a:extLst>
          </p:cNvPr>
          <p:cNvSpPr txBox="1"/>
          <p:nvPr/>
        </p:nvSpPr>
        <p:spPr>
          <a:xfrm>
            <a:off x="7766748" y="2413142"/>
            <a:ext cx="3576442" cy="1446550"/>
          </a:xfrm>
          <a:prstGeom prst="rect">
            <a:avLst/>
          </a:prstGeom>
          <a:noFill/>
        </p:spPr>
        <p:txBody>
          <a:bodyPr wrap="square" rtlCol="0">
            <a:spAutoFit/>
          </a:bodyPr>
          <a:lstStyle/>
          <a:p>
            <a:pPr algn="ctr"/>
            <a:r>
              <a:rPr lang="en-US" sz="4400" b="1" dirty="0"/>
              <a:t>where are we currently</a:t>
            </a:r>
          </a:p>
        </p:txBody>
      </p:sp>
      <p:pic>
        <p:nvPicPr>
          <p:cNvPr id="6" name="Picture 5" descr="A close up of a gorilla&#10;&#10;Description automatically generated with low confidence">
            <a:extLst>
              <a:ext uri="{FF2B5EF4-FFF2-40B4-BE49-F238E27FC236}">
                <a16:creationId xmlns:a16="http://schemas.microsoft.com/office/drawing/2014/main" id="{7C739E20-2A8F-B943-33E0-F188C40BEF2B}"/>
              </a:ext>
            </a:extLst>
          </p:cNvPr>
          <p:cNvPicPr>
            <a:picLocks noChangeAspect="1"/>
          </p:cNvPicPr>
          <p:nvPr/>
        </p:nvPicPr>
        <p:blipFill>
          <a:blip r:embed="rId2"/>
          <a:stretch>
            <a:fillRect/>
          </a:stretch>
        </p:blipFill>
        <p:spPr>
          <a:xfrm flipH="1">
            <a:off x="0" y="0"/>
            <a:ext cx="6858000" cy="6858000"/>
          </a:xfrm>
          <a:prstGeom prst="rect">
            <a:avLst/>
          </a:prstGeom>
        </p:spPr>
      </p:pic>
    </p:spTree>
    <p:extLst>
      <p:ext uri="{BB962C8B-B14F-4D97-AF65-F5344CB8AC3E}">
        <p14:creationId xmlns:p14="http://schemas.microsoft.com/office/powerpoint/2010/main" val="409806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BDEC83C-F003-E08F-8555-2299235FFF92}"/>
              </a:ext>
            </a:extLst>
          </p:cNvPr>
          <p:cNvSpPr/>
          <p:nvPr/>
        </p:nvSpPr>
        <p:spPr>
          <a:xfrm rot="1897067">
            <a:off x="2133381" y="2855087"/>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FC4546B-10CB-BAF3-60B6-BB2DDD8C0356}"/>
              </a:ext>
            </a:extLst>
          </p:cNvPr>
          <p:cNvSpPr/>
          <p:nvPr/>
        </p:nvSpPr>
        <p:spPr>
          <a:xfrm>
            <a:off x="6707735" y="2748735"/>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E74A880-9094-AA1B-48A7-C2DDB81D2CEA}"/>
              </a:ext>
            </a:extLst>
          </p:cNvPr>
          <p:cNvSpPr/>
          <p:nvPr/>
        </p:nvSpPr>
        <p:spPr>
          <a:xfrm>
            <a:off x="5164594" y="2774915"/>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E9D1198-099F-CE8F-DB79-42258FE29BE6}"/>
              </a:ext>
            </a:extLst>
          </p:cNvPr>
          <p:cNvSpPr/>
          <p:nvPr/>
        </p:nvSpPr>
        <p:spPr>
          <a:xfrm>
            <a:off x="3647667" y="2774915"/>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4C007207-2425-1B2E-8A2D-4624E7E6C0D1}"/>
              </a:ext>
            </a:extLst>
          </p:cNvPr>
          <p:cNvCxnSpPr>
            <a:cxnSpLocks/>
            <a:stCxn id="4" idx="7"/>
            <a:endCxn id="7" idx="2"/>
          </p:cNvCxnSpPr>
          <p:nvPr/>
        </p:nvCxnSpPr>
        <p:spPr>
          <a:xfrm flipV="1">
            <a:off x="2816101" y="3120973"/>
            <a:ext cx="831566" cy="78"/>
          </a:xfrm>
          <a:prstGeom prst="straightConnector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06A439-A75D-B8A6-9BAF-D8031066BBE8}"/>
              </a:ext>
            </a:extLst>
          </p:cNvPr>
          <p:cNvCxnSpPr>
            <a:cxnSpLocks/>
            <a:stCxn id="6" idx="2"/>
            <a:endCxn id="7" idx="6"/>
          </p:cNvCxnSpPr>
          <p:nvPr/>
        </p:nvCxnSpPr>
        <p:spPr>
          <a:xfrm flipH="1">
            <a:off x="4339783" y="3120973"/>
            <a:ext cx="824811"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477F0F-3D05-7E2B-2B8C-41D02391748E}"/>
              </a:ext>
            </a:extLst>
          </p:cNvPr>
          <p:cNvCxnSpPr>
            <a:cxnSpLocks/>
            <a:stCxn id="5" idx="2"/>
            <a:endCxn id="6" idx="6"/>
          </p:cNvCxnSpPr>
          <p:nvPr/>
        </p:nvCxnSpPr>
        <p:spPr>
          <a:xfrm flipH="1">
            <a:off x="5856710" y="3094793"/>
            <a:ext cx="851025" cy="2618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6C71EB0-C486-2061-2C21-E4AB79298440}"/>
              </a:ext>
            </a:extLst>
          </p:cNvPr>
          <p:cNvSpPr/>
          <p:nvPr/>
        </p:nvSpPr>
        <p:spPr>
          <a:xfrm>
            <a:off x="8194157" y="2736884"/>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441E410-C77F-9060-A7C1-E6D073C058E7}"/>
              </a:ext>
            </a:extLst>
          </p:cNvPr>
          <p:cNvCxnSpPr>
            <a:cxnSpLocks/>
            <a:stCxn id="27" idx="2"/>
            <a:endCxn id="5" idx="6"/>
          </p:cNvCxnSpPr>
          <p:nvPr/>
        </p:nvCxnSpPr>
        <p:spPr>
          <a:xfrm flipH="1">
            <a:off x="7399851" y="3082942"/>
            <a:ext cx="794306" cy="1185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CC11EB35-95AE-DCE7-6FD1-4C622109B4BB}"/>
              </a:ext>
            </a:extLst>
          </p:cNvPr>
          <p:cNvSpPr/>
          <p:nvPr/>
        </p:nvSpPr>
        <p:spPr>
          <a:xfrm>
            <a:off x="9796180" y="2725033"/>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4" name="Straight Connector 193">
            <a:extLst>
              <a:ext uri="{FF2B5EF4-FFF2-40B4-BE49-F238E27FC236}">
                <a16:creationId xmlns:a16="http://schemas.microsoft.com/office/drawing/2014/main" id="{2AE9548A-3195-A5BF-D8C4-3BFC9CBD422D}"/>
              </a:ext>
            </a:extLst>
          </p:cNvPr>
          <p:cNvCxnSpPr>
            <a:cxnSpLocks/>
            <a:stCxn id="193" idx="2"/>
            <a:endCxn id="27" idx="6"/>
          </p:cNvCxnSpPr>
          <p:nvPr/>
        </p:nvCxnSpPr>
        <p:spPr>
          <a:xfrm flipH="1">
            <a:off x="8886273" y="3071091"/>
            <a:ext cx="909907" cy="1185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99A1596A-D54E-543C-4957-ACEC0E998CC3}"/>
              </a:ext>
            </a:extLst>
          </p:cNvPr>
          <p:cNvSpPr txBox="1"/>
          <p:nvPr/>
        </p:nvSpPr>
        <p:spPr>
          <a:xfrm>
            <a:off x="2003327" y="3701474"/>
            <a:ext cx="1127232" cy="769441"/>
          </a:xfrm>
          <a:prstGeom prst="rect">
            <a:avLst/>
          </a:prstGeom>
          <a:noFill/>
        </p:spPr>
        <p:txBody>
          <a:bodyPr wrap="none" rtlCol="0">
            <a:spAutoFit/>
          </a:bodyPr>
          <a:lstStyle/>
          <a:p>
            <a:r>
              <a:rPr lang="en-US" sz="4400" dirty="0"/>
              <a:t>the </a:t>
            </a:r>
            <a:endParaRPr lang="en-GB" sz="4400" dirty="0"/>
          </a:p>
        </p:txBody>
      </p:sp>
      <p:sp>
        <p:nvSpPr>
          <p:cNvPr id="197" name="TextBox 196">
            <a:extLst>
              <a:ext uri="{FF2B5EF4-FFF2-40B4-BE49-F238E27FC236}">
                <a16:creationId xmlns:a16="http://schemas.microsoft.com/office/drawing/2014/main" id="{D123C765-D7C5-D1F7-68FC-70EB11582718}"/>
              </a:ext>
            </a:extLst>
          </p:cNvPr>
          <p:cNvSpPr txBox="1"/>
          <p:nvPr/>
        </p:nvSpPr>
        <p:spPr>
          <a:xfrm>
            <a:off x="3517016" y="3701474"/>
            <a:ext cx="1095172" cy="769441"/>
          </a:xfrm>
          <a:prstGeom prst="rect">
            <a:avLst/>
          </a:prstGeom>
          <a:noFill/>
        </p:spPr>
        <p:txBody>
          <a:bodyPr wrap="none" rtlCol="0">
            <a:spAutoFit/>
          </a:bodyPr>
          <a:lstStyle/>
          <a:p>
            <a:r>
              <a:rPr lang="en-US" sz="4400" dirty="0"/>
              <a:t>cat </a:t>
            </a:r>
            <a:endParaRPr lang="en-GB" sz="4400" dirty="0"/>
          </a:p>
        </p:txBody>
      </p:sp>
      <p:sp>
        <p:nvSpPr>
          <p:cNvPr id="198" name="TextBox 197">
            <a:extLst>
              <a:ext uri="{FF2B5EF4-FFF2-40B4-BE49-F238E27FC236}">
                <a16:creationId xmlns:a16="http://schemas.microsoft.com/office/drawing/2014/main" id="{0BA06915-CEFD-C9F3-E53E-2095B34376DA}"/>
              </a:ext>
            </a:extLst>
          </p:cNvPr>
          <p:cNvSpPr txBox="1"/>
          <p:nvPr/>
        </p:nvSpPr>
        <p:spPr>
          <a:xfrm>
            <a:off x="4981035" y="3682494"/>
            <a:ext cx="1095172" cy="769441"/>
          </a:xfrm>
          <a:prstGeom prst="rect">
            <a:avLst/>
          </a:prstGeom>
          <a:noFill/>
        </p:spPr>
        <p:txBody>
          <a:bodyPr wrap="none" rtlCol="0">
            <a:spAutoFit/>
          </a:bodyPr>
          <a:lstStyle/>
          <a:p>
            <a:r>
              <a:rPr lang="en-US" sz="4400" dirty="0"/>
              <a:t>sat </a:t>
            </a:r>
            <a:endParaRPr lang="en-GB" sz="4400" dirty="0"/>
          </a:p>
        </p:txBody>
      </p:sp>
      <p:sp>
        <p:nvSpPr>
          <p:cNvPr id="199" name="TextBox 198">
            <a:extLst>
              <a:ext uri="{FF2B5EF4-FFF2-40B4-BE49-F238E27FC236}">
                <a16:creationId xmlns:a16="http://schemas.microsoft.com/office/drawing/2014/main" id="{F8E2DD06-BC42-5D85-EEA0-F2773953F093}"/>
              </a:ext>
            </a:extLst>
          </p:cNvPr>
          <p:cNvSpPr txBox="1"/>
          <p:nvPr/>
        </p:nvSpPr>
        <p:spPr>
          <a:xfrm>
            <a:off x="6593714" y="3676182"/>
            <a:ext cx="970137" cy="769441"/>
          </a:xfrm>
          <a:prstGeom prst="rect">
            <a:avLst/>
          </a:prstGeom>
          <a:noFill/>
        </p:spPr>
        <p:txBody>
          <a:bodyPr wrap="none" rtlCol="0">
            <a:spAutoFit/>
          </a:bodyPr>
          <a:lstStyle/>
          <a:p>
            <a:r>
              <a:rPr lang="en-US" sz="4400" dirty="0"/>
              <a:t>on </a:t>
            </a:r>
            <a:endParaRPr lang="en-GB" sz="4400" dirty="0"/>
          </a:p>
        </p:txBody>
      </p:sp>
      <p:sp>
        <p:nvSpPr>
          <p:cNvPr id="200" name="TextBox 199">
            <a:extLst>
              <a:ext uri="{FF2B5EF4-FFF2-40B4-BE49-F238E27FC236}">
                <a16:creationId xmlns:a16="http://schemas.microsoft.com/office/drawing/2014/main" id="{A1A3D1B6-8D52-A6CA-FE47-39472C31DAA0}"/>
              </a:ext>
            </a:extLst>
          </p:cNvPr>
          <p:cNvSpPr txBox="1"/>
          <p:nvPr/>
        </p:nvSpPr>
        <p:spPr>
          <a:xfrm>
            <a:off x="8194157" y="3676181"/>
            <a:ext cx="1127232" cy="769441"/>
          </a:xfrm>
          <a:prstGeom prst="rect">
            <a:avLst/>
          </a:prstGeom>
          <a:noFill/>
        </p:spPr>
        <p:txBody>
          <a:bodyPr wrap="none" rtlCol="0">
            <a:spAutoFit/>
          </a:bodyPr>
          <a:lstStyle/>
          <a:p>
            <a:r>
              <a:rPr lang="en-US" sz="4400" dirty="0"/>
              <a:t>the </a:t>
            </a:r>
            <a:endParaRPr lang="en-GB" sz="4400" dirty="0"/>
          </a:p>
        </p:txBody>
      </p:sp>
      <p:sp>
        <p:nvSpPr>
          <p:cNvPr id="201" name="TextBox 200">
            <a:extLst>
              <a:ext uri="{FF2B5EF4-FFF2-40B4-BE49-F238E27FC236}">
                <a16:creationId xmlns:a16="http://schemas.microsoft.com/office/drawing/2014/main" id="{A15B2FC8-0F4F-0B16-1E99-9D04AA9B3E56}"/>
              </a:ext>
            </a:extLst>
          </p:cNvPr>
          <p:cNvSpPr txBox="1"/>
          <p:nvPr/>
        </p:nvSpPr>
        <p:spPr>
          <a:xfrm>
            <a:off x="9681801" y="3672055"/>
            <a:ext cx="1282723" cy="769441"/>
          </a:xfrm>
          <a:prstGeom prst="rect">
            <a:avLst/>
          </a:prstGeom>
          <a:noFill/>
        </p:spPr>
        <p:txBody>
          <a:bodyPr wrap="none" rtlCol="0">
            <a:spAutoFit/>
          </a:bodyPr>
          <a:lstStyle/>
          <a:p>
            <a:r>
              <a:rPr lang="en-US" sz="4400" dirty="0"/>
              <a:t>mat </a:t>
            </a:r>
            <a:endParaRPr lang="en-GB" sz="4400" dirty="0"/>
          </a:p>
        </p:txBody>
      </p:sp>
      <p:sp>
        <p:nvSpPr>
          <p:cNvPr id="202" name="TextBox 201">
            <a:extLst>
              <a:ext uri="{FF2B5EF4-FFF2-40B4-BE49-F238E27FC236}">
                <a16:creationId xmlns:a16="http://schemas.microsoft.com/office/drawing/2014/main" id="{4F8CEEA8-37BE-3AFA-F22D-1567EBD3CF79}"/>
              </a:ext>
            </a:extLst>
          </p:cNvPr>
          <p:cNvSpPr txBox="1"/>
          <p:nvPr/>
        </p:nvSpPr>
        <p:spPr>
          <a:xfrm>
            <a:off x="1744294" y="589530"/>
            <a:ext cx="8399433" cy="769441"/>
          </a:xfrm>
          <a:prstGeom prst="rect">
            <a:avLst/>
          </a:prstGeom>
          <a:noFill/>
        </p:spPr>
        <p:txBody>
          <a:bodyPr wrap="square">
            <a:spAutoFit/>
          </a:bodyPr>
          <a:lstStyle/>
          <a:p>
            <a:pPr algn="ctr"/>
            <a:r>
              <a:rPr lang="en-US" sz="4400" b="1" dirty="0"/>
              <a:t>Language as a graph</a:t>
            </a:r>
            <a:endParaRPr lang="en-GB" sz="4400" dirty="0"/>
          </a:p>
        </p:txBody>
      </p:sp>
    </p:spTree>
    <p:extLst>
      <p:ext uri="{BB962C8B-B14F-4D97-AF65-F5344CB8AC3E}">
        <p14:creationId xmlns:p14="http://schemas.microsoft.com/office/powerpoint/2010/main" val="3710264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BDEC83C-F003-E08F-8555-2299235FFF92}"/>
              </a:ext>
            </a:extLst>
          </p:cNvPr>
          <p:cNvSpPr/>
          <p:nvPr/>
        </p:nvSpPr>
        <p:spPr>
          <a:xfrm>
            <a:off x="921634" y="1733000"/>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FC4546B-10CB-BAF3-60B6-BB2DDD8C0356}"/>
              </a:ext>
            </a:extLst>
          </p:cNvPr>
          <p:cNvSpPr/>
          <p:nvPr/>
        </p:nvSpPr>
        <p:spPr>
          <a:xfrm>
            <a:off x="5446295" y="1706820"/>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E74A880-9094-AA1B-48A7-C2DDB81D2CEA}"/>
              </a:ext>
            </a:extLst>
          </p:cNvPr>
          <p:cNvSpPr/>
          <p:nvPr/>
        </p:nvSpPr>
        <p:spPr>
          <a:xfrm>
            <a:off x="3903154" y="1733000"/>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E9D1198-099F-CE8F-DB79-42258FE29BE6}"/>
              </a:ext>
            </a:extLst>
          </p:cNvPr>
          <p:cNvSpPr/>
          <p:nvPr/>
        </p:nvSpPr>
        <p:spPr>
          <a:xfrm>
            <a:off x="2386227" y="1733000"/>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4C007207-2425-1B2E-8A2D-4624E7E6C0D1}"/>
              </a:ext>
            </a:extLst>
          </p:cNvPr>
          <p:cNvCxnSpPr>
            <a:cxnSpLocks/>
            <a:stCxn id="4" idx="6"/>
            <a:endCxn id="7" idx="2"/>
          </p:cNvCxnSpPr>
          <p:nvPr/>
        </p:nvCxnSpPr>
        <p:spPr>
          <a:xfrm>
            <a:off x="1613750" y="2079058"/>
            <a:ext cx="772477" cy="0"/>
          </a:xfrm>
          <a:prstGeom prst="straightConnector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06A439-A75D-B8A6-9BAF-D8031066BBE8}"/>
              </a:ext>
            </a:extLst>
          </p:cNvPr>
          <p:cNvCxnSpPr>
            <a:cxnSpLocks/>
            <a:stCxn id="6" idx="2"/>
            <a:endCxn id="7" idx="6"/>
          </p:cNvCxnSpPr>
          <p:nvPr/>
        </p:nvCxnSpPr>
        <p:spPr>
          <a:xfrm flipH="1">
            <a:off x="3078343" y="2079058"/>
            <a:ext cx="824811"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477F0F-3D05-7E2B-2B8C-41D02391748E}"/>
              </a:ext>
            </a:extLst>
          </p:cNvPr>
          <p:cNvCxnSpPr>
            <a:cxnSpLocks/>
            <a:stCxn id="5" idx="2"/>
            <a:endCxn id="6" idx="6"/>
          </p:cNvCxnSpPr>
          <p:nvPr/>
        </p:nvCxnSpPr>
        <p:spPr>
          <a:xfrm flipH="1">
            <a:off x="4595270" y="2052878"/>
            <a:ext cx="851025" cy="2618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6C71EB0-C486-2061-2C21-E4AB79298440}"/>
              </a:ext>
            </a:extLst>
          </p:cNvPr>
          <p:cNvSpPr/>
          <p:nvPr/>
        </p:nvSpPr>
        <p:spPr>
          <a:xfrm>
            <a:off x="6932717" y="1694969"/>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441E410-C77F-9060-A7C1-E6D073C058E7}"/>
              </a:ext>
            </a:extLst>
          </p:cNvPr>
          <p:cNvCxnSpPr>
            <a:cxnSpLocks/>
            <a:stCxn id="27" idx="2"/>
            <a:endCxn id="5" idx="6"/>
          </p:cNvCxnSpPr>
          <p:nvPr/>
        </p:nvCxnSpPr>
        <p:spPr>
          <a:xfrm flipH="1">
            <a:off x="6138411" y="2041027"/>
            <a:ext cx="794306" cy="1185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CC11EB35-95AE-DCE7-6FD1-4C622109B4BB}"/>
              </a:ext>
            </a:extLst>
          </p:cNvPr>
          <p:cNvSpPr/>
          <p:nvPr/>
        </p:nvSpPr>
        <p:spPr>
          <a:xfrm>
            <a:off x="8534740" y="1683118"/>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4" name="Straight Connector 193">
            <a:extLst>
              <a:ext uri="{FF2B5EF4-FFF2-40B4-BE49-F238E27FC236}">
                <a16:creationId xmlns:a16="http://schemas.microsoft.com/office/drawing/2014/main" id="{2AE9548A-3195-A5BF-D8C4-3BFC9CBD422D}"/>
              </a:ext>
            </a:extLst>
          </p:cNvPr>
          <p:cNvCxnSpPr>
            <a:cxnSpLocks/>
            <a:stCxn id="193" idx="2"/>
            <a:endCxn id="27" idx="6"/>
          </p:cNvCxnSpPr>
          <p:nvPr/>
        </p:nvCxnSpPr>
        <p:spPr>
          <a:xfrm flipH="1">
            <a:off x="7624833" y="2029176"/>
            <a:ext cx="909907" cy="1185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99A1596A-D54E-543C-4957-ACEC0E998CC3}"/>
              </a:ext>
            </a:extLst>
          </p:cNvPr>
          <p:cNvSpPr txBox="1"/>
          <p:nvPr/>
        </p:nvSpPr>
        <p:spPr>
          <a:xfrm>
            <a:off x="741887" y="711329"/>
            <a:ext cx="1127232" cy="769441"/>
          </a:xfrm>
          <a:prstGeom prst="rect">
            <a:avLst/>
          </a:prstGeom>
          <a:noFill/>
        </p:spPr>
        <p:txBody>
          <a:bodyPr wrap="none" rtlCol="0">
            <a:spAutoFit/>
          </a:bodyPr>
          <a:lstStyle/>
          <a:p>
            <a:r>
              <a:rPr lang="en-US" sz="4400" dirty="0"/>
              <a:t>the </a:t>
            </a:r>
            <a:endParaRPr lang="en-GB" sz="4400" dirty="0"/>
          </a:p>
        </p:txBody>
      </p:sp>
      <p:sp>
        <p:nvSpPr>
          <p:cNvPr id="197" name="TextBox 196">
            <a:extLst>
              <a:ext uri="{FF2B5EF4-FFF2-40B4-BE49-F238E27FC236}">
                <a16:creationId xmlns:a16="http://schemas.microsoft.com/office/drawing/2014/main" id="{D123C765-D7C5-D1F7-68FC-70EB11582718}"/>
              </a:ext>
            </a:extLst>
          </p:cNvPr>
          <p:cNvSpPr txBox="1"/>
          <p:nvPr/>
        </p:nvSpPr>
        <p:spPr>
          <a:xfrm>
            <a:off x="2255576" y="711329"/>
            <a:ext cx="1095172" cy="769441"/>
          </a:xfrm>
          <a:prstGeom prst="rect">
            <a:avLst/>
          </a:prstGeom>
          <a:noFill/>
        </p:spPr>
        <p:txBody>
          <a:bodyPr wrap="none" rtlCol="0">
            <a:spAutoFit/>
          </a:bodyPr>
          <a:lstStyle/>
          <a:p>
            <a:r>
              <a:rPr lang="en-US" sz="4400" dirty="0"/>
              <a:t>cat </a:t>
            </a:r>
            <a:endParaRPr lang="en-GB" sz="4400" dirty="0"/>
          </a:p>
        </p:txBody>
      </p:sp>
      <p:sp>
        <p:nvSpPr>
          <p:cNvPr id="198" name="TextBox 197">
            <a:extLst>
              <a:ext uri="{FF2B5EF4-FFF2-40B4-BE49-F238E27FC236}">
                <a16:creationId xmlns:a16="http://schemas.microsoft.com/office/drawing/2014/main" id="{0BA06915-CEFD-C9F3-E53E-2095B34376DA}"/>
              </a:ext>
            </a:extLst>
          </p:cNvPr>
          <p:cNvSpPr txBox="1"/>
          <p:nvPr/>
        </p:nvSpPr>
        <p:spPr>
          <a:xfrm>
            <a:off x="3719595" y="692349"/>
            <a:ext cx="1095172" cy="769441"/>
          </a:xfrm>
          <a:prstGeom prst="rect">
            <a:avLst/>
          </a:prstGeom>
          <a:noFill/>
        </p:spPr>
        <p:txBody>
          <a:bodyPr wrap="none" rtlCol="0">
            <a:spAutoFit/>
          </a:bodyPr>
          <a:lstStyle/>
          <a:p>
            <a:r>
              <a:rPr lang="en-US" sz="4400" dirty="0"/>
              <a:t>sat </a:t>
            </a:r>
            <a:endParaRPr lang="en-GB" sz="4400" dirty="0"/>
          </a:p>
        </p:txBody>
      </p:sp>
      <p:sp>
        <p:nvSpPr>
          <p:cNvPr id="199" name="TextBox 198">
            <a:extLst>
              <a:ext uri="{FF2B5EF4-FFF2-40B4-BE49-F238E27FC236}">
                <a16:creationId xmlns:a16="http://schemas.microsoft.com/office/drawing/2014/main" id="{F8E2DD06-BC42-5D85-EEA0-F2773953F093}"/>
              </a:ext>
            </a:extLst>
          </p:cNvPr>
          <p:cNvSpPr txBox="1"/>
          <p:nvPr/>
        </p:nvSpPr>
        <p:spPr>
          <a:xfrm>
            <a:off x="5332274" y="686037"/>
            <a:ext cx="970137" cy="769441"/>
          </a:xfrm>
          <a:prstGeom prst="rect">
            <a:avLst/>
          </a:prstGeom>
          <a:noFill/>
        </p:spPr>
        <p:txBody>
          <a:bodyPr wrap="none" rtlCol="0">
            <a:spAutoFit/>
          </a:bodyPr>
          <a:lstStyle/>
          <a:p>
            <a:r>
              <a:rPr lang="en-US" sz="4400" dirty="0"/>
              <a:t>on </a:t>
            </a:r>
            <a:endParaRPr lang="en-GB" sz="4400" dirty="0"/>
          </a:p>
        </p:txBody>
      </p:sp>
      <p:sp>
        <p:nvSpPr>
          <p:cNvPr id="200" name="TextBox 199">
            <a:extLst>
              <a:ext uri="{FF2B5EF4-FFF2-40B4-BE49-F238E27FC236}">
                <a16:creationId xmlns:a16="http://schemas.microsoft.com/office/drawing/2014/main" id="{A1A3D1B6-8D52-A6CA-FE47-39472C31DAA0}"/>
              </a:ext>
            </a:extLst>
          </p:cNvPr>
          <p:cNvSpPr txBox="1"/>
          <p:nvPr/>
        </p:nvSpPr>
        <p:spPr>
          <a:xfrm>
            <a:off x="6813619" y="690052"/>
            <a:ext cx="1127232" cy="769441"/>
          </a:xfrm>
          <a:prstGeom prst="rect">
            <a:avLst/>
          </a:prstGeom>
          <a:noFill/>
        </p:spPr>
        <p:txBody>
          <a:bodyPr wrap="none" rtlCol="0">
            <a:spAutoFit/>
          </a:bodyPr>
          <a:lstStyle/>
          <a:p>
            <a:r>
              <a:rPr lang="en-US" sz="4400" dirty="0"/>
              <a:t>the </a:t>
            </a:r>
            <a:endParaRPr lang="en-GB" sz="4400" dirty="0"/>
          </a:p>
        </p:txBody>
      </p:sp>
      <p:sp>
        <p:nvSpPr>
          <p:cNvPr id="201" name="TextBox 200">
            <a:extLst>
              <a:ext uri="{FF2B5EF4-FFF2-40B4-BE49-F238E27FC236}">
                <a16:creationId xmlns:a16="http://schemas.microsoft.com/office/drawing/2014/main" id="{A15B2FC8-0F4F-0B16-1E99-9D04AA9B3E56}"/>
              </a:ext>
            </a:extLst>
          </p:cNvPr>
          <p:cNvSpPr txBox="1"/>
          <p:nvPr/>
        </p:nvSpPr>
        <p:spPr>
          <a:xfrm>
            <a:off x="8318347" y="686036"/>
            <a:ext cx="1282723" cy="769441"/>
          </a:xfrm>
          <a:prstGeom prst="rect">
            <a:avLst/>
          </a:prstGeom>
          <a:noFill/>
        </p:spPr>
        <p:txBody>
          <a:bodyPr wrap="none" rtlCol="0">
            <a:spAutoFit/>
          </a:bodyPr>
          <a:lstStyle/>
          <a:p>
            <a:r>
              <a:rPr lang="en-US" sz="4400" dirty="0"/>
              <a:t>mat </a:t>
            </a:r>
            <a:endParaRPr lang="en-GB" sz="4400" dirty="0"/>
          </a:p>
        </p:txBody>
      </p:sp>
      <p:sp>
        <p:nvSpPr>
          <p:cNvPr id="2" name="Oval 1">
            <a:extLst>
              <a:ext uri="{FF2B5EF4-FFF2-40B4-BE49-F238E27FC236}">
                <a16:creationId xmlns:a16="http://schemas.microsoft.com/office/drawing/2014/main" id="{CCE61746-297E-C3B7-8D0B-56BA6C55B572}"/>
              </a:ext>
            </a:extLst>
          </p:cNvPr>
          <p:cNvSpPr/>
          <p:nvPr/>
        </p:nvSpPr>
        <p:spPr>
          <a:xfrm>
            <a:off x="10338843" y="1683118"/>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0C8E250D-90B2-2108-32F9-FC8C40747256}"/>
              </a:ext>
            </a:extLst>
          </p:cNvPr>
          <p:cNvCxnSpPr>
            <a:cxnSpLocks/>
            <a:stCxn id="2" idx="2"/>
            <a:endCxn id="193" idx="6"/>
          </p:cNvCxnSpPr>
          <p:nvPr/>
        </p:nvCxnSpPr>
        <p:spPr>
          <a:xfrm flipH="1">
            <a:off x="9226856" y="2029176"/>
            <a:ext cx="1111987"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BA2A12-9A98-DAB2-0310-F559C632F83E}"/>
              </a:ext>
            </a:extLst>
          </p:cNvPr>
          <p:cNvSpPr txBox="1"/>
          <p:nvPr/>
        </p:nvSpPr>
        <p:spPr>
          <a:xfrm>
            <a:off x="10436710" y="686035"/>
            <a:ext cx="498855" cy="769441"/>
          </a:xfrm>
          <a:prstGeom prst="rect">
            <a:avLst/>
          </a:prstGeom>
          <a:noFill/>
        </p:spPr>
        <p:txBody>
          <a:bodyPr wrap="none" rtlCol="0">
            <a:spAutoFit/>
          </a:bodyPr>
          <a:lstStyle/>
          <a:p>
            <a:r>
              <a:rPr lang="en-US" sz="4400" dirty="0"/>
              <a:t>, </a:t>
            </a:r>
            <a:endParaRPr lang="en-GB" sz="4400" dirty="0"/>
          </a:p>
        </p:txBody>
      </p:sp>
      <p:sp>
        <p:nvSpPr>
          <p:cNvPr id="19" name="Oval 18">
            <a:extLst>
              <a:ext uri="{FF2B5EF4-FFF2-40B4-BE49-F238E27FC236}">
                <a16:creationId xmlns:a16="http://schemas.microsoft.com/office/drawing/2014/main" id="{B9D18E61-8E93-976D-17D1-B310B6FD4BD9}"/>
              </a:ext>
            </a:extLst>
          </p:cNvPr>
          <p:cNvSpPr/>
          <p:nvPr/>
        </p:nvSpPr>
        <p:spPr>
          <a:xfrm>
            <a:off x="7268197" y="4060647"/>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13E4AFB9-A644-51DF-88BC-29CA472B05B1}"/>
              </a:ext>
            </a:extLst>
          </p:cNvPr>
          <p:cNvSpPr/>
          <p:nvPr/>
        </p:nvSpPr>
        <p:spPr>
          <a:xfrm>
            <a:off x="5725056" y="4086827"/>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95C4EAF-1885-D924-CF98-2CEF670C9F0A}"/>
              </a:ext>
            </a:extLst>
          </p:cNvPr>
          <p:cNvSpPr/>
          <p:nvPr/>
        </p:nvSpPr>
        <p:spPr>
          <a:xfrm>
            <a:off x="4208129" y="4086827"/>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22C05C8B-62CB-1CCD-02E8-E93130D8B3D2}"/>
              </a:ext>
            </a:extLst>
          </p:cNvPr>
          <p:cNvCxnSpPr>
            <a:cxnSpLocks/>
            <a:stCxn id="20" idx="2"/>
            <a:endCxn id="21" idx="6"/>
          </p:cNvCxnSpPr>
          <p:nvPr/>
        </p:nvCxnSpPr>
        <p:spPr>
          <a:xfrm flipH="1">
            <a:off x="4900245" y="4432885"/>
            <a:ext cx="824811"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3F88C28-DBFB-8522-1B93-45A5001A11DA}"/>
              </a:ext>
            </a:extLst>
          </p:cNvPr>
          <p:cNvCxnSpPr>
            <a:cxnSpLocks/>
            <a:stCxn id="19" idx="2"/>
            <a:endCxn id="20" idx="6"/>
          </p:cNvCxnSpPr>
          <p:nvPr/>
        </p:nvCxnSpPr>
        <p:spPr>
          <a:xfrm flipH="1">
            <a:off x="6417172" y="4406705"/>
            <a:ext cx="851025" cy="2618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321584DF-9753-B77A-F414-C72C7BDA94AA}"/>
              </a:ext>
            </a:extLst>
          </p:cNvPr>
          <p:cNvSpPr txBox="1"/>
          <p:nvPr/>
        </p:nvSpPr>
        <p:spPr>
          <a:xfrm>
            <a:off x="4355209" y="5251810"/>
            <a:ext cx="466794" cy="769441"/>
          </a:xfrm>
          <a:prstGeom prst="rect">
            <a:avLst/>
          </a:prstGeom>
          <a:noFill/>
        </p:spPr>
        <p:txBody>
          <a:bodyPr wrap="none" rtlCol="0">
            <a:spAutoFit/>
          </a:bodyPr>
          <a:lstStyle/>
          <a:p>
            <a:r>
              <a:rPr lang="en-US" sz="4400" dirty="0"/>
              <a:t>it</a:t>
            </a:r>
            <a:endParaRPr lang="en-GB" sz="4400" dirty="0"/>
          </a:p>
        </p:txBody>
      </p:sp>
      <p:sp>
        <p:nvSpPr>
          <p:cNvPr id="202" name="TextBox 201">
            <a:extLst>
              <a:ext uri="{FF2B5EF4-FFF2-40B4-BE49-F238E27FC236}">
                <a16:creationId xmlns:a16="http://schemas.microsoft.com/office/drawing/2014/main" id="{D89D85F9-DDFD-0379-FE75-F3705A521B92}"/>
              </a:ext>
            </a:extLst>
          </p:cNvPr>
          <p:cNvSpPr txBox="1"/>
          <p:nvPr/>
        </p:nvSpPr>
        <p:spPr>
          <a:xfrm>
            <a:off x="5561056" y="5251810"/>
            <a:ext cx="1188146" cy="769441"/>
          </a:xfrm>
          <a:prstGeom prst="rect">
            <a:avLst/>
          </a:prstGeom>
          <a:noFill/>
        </p:spPr>
        <p:txBody>
          <a:bodyPr wrap="none" rtlCol="0">
            <a:spAutoFit/>
          </a:bodyPr>
          <a:lstStyle/>
          <a:p>
            <a:r>
              <a:rPr lang="en-US" sz="4400" dirty="0"/>
              <a:t>was</a:t>
            </a:r>
            <a:endParaRPr lang="en-GB" sz="4400" dirty="0"/>
          </a:p>
        </p:txBody>
      </p:sp>
      <p:sp>
        <p:nvSpPr>
          <p:cNvPr id="203" name="TextBox 202">
            <a:extLst>
              <a:ext uri="{FF2B5EF4-FFF2-40B4-BE49-F238E27FC236}">
                <a16:creationId xmlns:a16="http://schemas.microsoft.com/office/drawing/2014/main" id="{FA95824F-741B-284F-325B-E9534A8C0FDB}"/>
              </a:ext>
            </a:extLst>
          </p:cNvPr>
          <p:cNvSpPr txBox="1"/>
          <p:nvPr/>
        </p:nvSpPr>
        <p:spPr>
          <a:xfrm>
            <a:off x="7202240" y="5251809"/>
            <a:ext cx="1220206" cy="769441"/>
          </a:xfrm>
          <a:prstGeom prst="rect">
            <a:avLst/>
          </a:prstGeom>
          <a:noFill/>
        </p:spPr>
        <p:txBody>
          <a:bodyPr wrap="none" rtlCol="0">
            <a:spAutoFit/>
          </a:bodyPr>
          <a:lstStyle/>
          <a:p>
            <a:r>
              <a:rPr lang="en-US" sz="4400" dirty="0"/>
              <a:t>cold</a:t>
            </a:r>
            <a:endParaRPr lang="en-GB" sz="4400" dirty="0"/>
          </a:p>
        </p:txBody>
      </p:sp>
      <p:cxnSp>
        <p:nvCxnSpPr>
          <p:cNvPr id="205" name="Straight Connector 204">
            <a:extLst>
              <a:ext uri="{FF2B5EF4-FFF2-40B4-BE49-F238E27FC236}">
                <a16:creationId xmlns:a16="http://schemas.microsoft.com/office/drawing/2014/main" id="{4F535052-EB67-A6CE-5D28-2447610B700D}"/>
              </a:ext>
            </a:extLst>
          </p:cNvPr>
          <p:cNvCxnSpPr>
            <a:stCxn id="7" idx="5"/>
            <a:endCxn id="21" idx="1"/>
          </p:cNvCxnSpPr>
          <p:nvPr/>
        </p:nvCxnSpPr>
        <p:spPr>
          <a:xfrm>
            <a:off x="2976985" y="2323758"/>
            <a:ext cx="1332502" cy="186442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B58F5709-456C-9BD6-39F0-93037545BBF9}"/>
              </a:ext>
            </a:extLst>
          </p:cNvPr>
          <p:cNvSpPr txBox="1"/>
          <p:nvPr/>
        </p:nvSpPr>
        <p:spPr>
          <a:xfrm>
            <a:off x="3350748" y="2771174"/>
            <a:ext cx="612668" cy="1015663"/>
          </a:xfrm>
          <a:prstGeom prst="rect">
            <a:avLst/>
          </a:prstGeom>
          <a:solidFill>
            <a:schemeClr val="bg1"/>
          </a:solidFill>
        </p:spPr>
        <p:txBody>
          <a:bodyPr wrap="none" rtlCol="0">
            <a:spAutoFit/>
          </a:bodyPr>
          <a:lstStyle/>
          <a:p>
            <a:r>
              <a:rPr lang="en-US" sz="6000" dirty="0"/>
              <a:t>?</a:t>
            </a:r>
            <a:endParaRPr lang="en-GB" sz="6000" dirty="0"/>
          </a:p>
        </p:txBody>
      </p:sp>
      <p:cxnSp>
        <p:nvCxnSpPr>
          <p:cNvPr id="209" name="Straight Connector 208">
            <a:extLst>
              <a:ext uri="{FF2B5EF4-FFF2-40B4-BE49-F238E27FC236}">
                <a16:creationId xmlns:a16="http://schemas.microsoft.com/office/drawing/2014/main" id="{5A0BB3CD-01E4-4EF2-3EA4-063967291688}"/>
              </a:ext>
            </a:extLst>
          </p:cNvPr>
          <p:cNvCxnSpPr>
            <a:cxnSpLocks/>
            <a:stCxn id="21" idx="7"/>
            <a:endCxn id="193" idx="3"/>
          </p:cNvCxnSpPr>
          <p:nvPr/>
        </p:nvCxnSpPr>
        <p:spPr>
          <a:xfrm flipV="1">
            <a:off x="4798887" y="2273876"/>
            <a:ext cx="3837211" cy="1914309"/>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73C7C895-A0F2-A88C-5F12-6A4E2562AAF6}"/>
              </a:ext>
            </a:extLst>
          </p:cNvPr>
          <p:cNvSpPr txBox="1"/>
          <p:nvPr/>
        </p:nvSpPr>
        <p:spPr>
          <a:xfrm>
            <a:off x="6535564" y="2748139"/>
            <a:ext cx="612668" cy="1015663"/>
          </a:xfrm>
          <a:prstGeom prst="rect">
            <a:avLst/>
          </a:prstGeom>
          <a:solidFill>
            <a:schemeClr val="bg1"/>
          </a:solidFill>
        </p:spPr>
        <p:txBody>
          <a:bodyPr wrap="none" rtlCol="0">
            <a:spAutoFit/>
          </a:bodyPr>
          <a:lstStyle/>
          <a:p>
            <a:r>
              <a:rPr lang="en-US" sz="6000" dirty="0"/>
              <a:t>?</a:t>
            </a:r>
            <a:endParaRPr lang="en-GB" sz="6000" dirty="0"/>
          </a:p>
        </p:txBody>
      </p:sp>
    </p:spTree>
    <p:extLst>
      <p:ext uri="{BB962C8B-B14F-4D97-AF65-F5344CB8AC3E}">
        <p14:creationId xmlns:p14="http://schemas.microsoft.com/office/powerpoint/2010/main" val="19705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BDEC83C-F003-E08F-8555-2299235FFF92}"/>
              </a:ext>
            </a:extLst>
          </p:cNvPr>
          <p:cNvSpPr/>
          <p:nvPr/>
        </p:nvSpPr>
        <p:spPr>
          <a:xfrm rot="1897067">
            <a:off x="1652120" y="3201145"/>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FC4546B-10CB-BAF3-60B6-BB2DDD8C0356}"/>
              </a:ext>
            </a:extLst>
          </p:cNvPr>
          <p:cNvSpPr/>
          <p:nvPr/>
        </p:nvSpPr>
        <p:spPr>
          <a:xfrm>
            <a:off x="6226474" y="3094793"/>
            <a:ext cx="692116" cy="692116"/>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E74A880-9094-AA1B-48A7-C2DDB81D2CEA}"/>
              </a:ext>
            </a:extLst>
          </p:cNvPr>
          <p:cNvSpPr/>
          <p:nvPr/>
        </p:nvSpPr>
        <p:spPr>
          <a:xfrm>
            <a:off x="4683333" y="3120973"/>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E9D1198-099F-CE8F-DB79-42258FE29BE6}"/>
              </a:ext>
            </a:extLst>
          </p:cNvPr>
          <p:cNvSpPr/>
          <p:nvPr/>
        </p:nvSpPr>
        <p:spPr>
          <a:xfrm>
            <a:off x="3166406" y="3120973"/>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4C007207-2425-1B2E-8A2D-4624E7E6C0D1}"/>
              </a:ext>
            </a:extLst>
          </p:cNvPr>
          <p:cNvCxnSpPr>
            <a:cxnSpLocks/>
            <a:stCxn id="4" idx="7"/>
            <a:endCxn id="7" idx="2"/>
          </p:cNvCxnSpPr>
          <p:nvPr/>
        </p:nvCxnSpPr>
        <p:spPr>
          <a:xfrm flipV="1">
            <a:off x="2334840" y="3467031"/>
            <a:ext cx="831566" cy="78"/>
          </a:xfrm>
          <a:prstGeom prst="straightConnector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06A439-A75D-B8A6-9BAF-D8031066BBE8}"/>
              </a:ext>
            </a:extLst>
          </p:cNvPr>
          <p:cNvCxnSpPr>
            <a:cxnSpLocks/>
            <a:stCxn id="6" idx="2"/>
            <a:endCxn id="7" idx="6"/>
          </p:cNvCxnSpPr>
          <p:nvPr/>
        </p:nvCxnSpPr>
        <p:spPr>
          <a:xfrm flipH="1">
            <a:off x="3858522" y="3467031"/>
            <a:ext cx="824811"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477F0F-3D05-7E2B-2B8C-41D02391748E}"/>
              </a:ext>
            </a:extLst>
          </p:cNvPr>
          <p:cNvCxnSpPr>
            <a:cxnSpLocks/>
            <a:stCxn id="5" idx="2"/>
            <a:endCxn id="6" idx="6"/>
          </p:cNvCxnSpPr>
          <p:nvPr/>
        </p:nvCxnSpPr>
        <p:spPr>
          <a:xfrm flipH="1">
            <a:off x="5375449" y="3440851"/>
            <a:ext cx="851025" cy="2618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6C71EB0-C486-2061-2C21-E4AB79298440}"/>
              </a:ext>
            </a:extLst>
          </p:cNvPr>
          <p:cNvSpPr/>
          <p:nvPr/>
        </p:nvSpPr>
        <p:spPr>
          <a:xfrm>
            <a:off x="7712896" y="3082942"/>
            <a:ext cx="692116" cy="692116"/>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441E410-C77F-9060-A7C1-E6D073C058E7}"/>
              </a:ext>
            </a:extLst>
          </p:cNvPr>
          <p:cNvCxnSpPr>
            <a:cxnSpLocks/>
            <a:stCxn id="27" idx="2"/>
            <a:endCxn id="5" idx="6"/>
          </p:cNvCxnSpPr>
          <p:nvPr/>
        </p:nvCxnSpPr>
        <p:spPr>
          <a:xfrm flipH="1">
            <a:off x="6918590" y="3429000"/>
            <a:ext cx="794306" cy="1185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3" name="Oval 192">
            <a:extLst>
              <a:ext uri="{FF2B5EF4-FFF2-40B4-BE49-F238E27FC236}">
                <a16:creationId xmlns:a16="http://schemas.microsoft.com/office/drawing/2014/main" id="{CC11EB35-95AE-DCE7-6FD1-4C622109B4BB}"/>
              </a:ext>
            </a:extLst>
          </p:cNvPr>
          <p:cNvSpPr/>
          <p:nvPr/>
        </p:nvSpPr>
        <p:spPr>
          <a:xfrm>
            <a:off x="9314919" y="3071091"/>
            <a:ext cx="692116" cy="692116"/>
          </a:xfrm>
          <a:prstGeom prst="ellipse">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4" name="Straight Connector 193">
            <a:extLst>
              <a:ext uri="{FF2B5EF4-FFF2-40B4-BE49-F238E27FC236}">
                <a16:creationId xmlns:a16="http://schemas.microsoft.com/office/drawing/2014/main" id="{2AE9548A-3195-A5BF-D8C4-3BFC9CBD422D}"/>
              </a:ext>
            </a:extLst>
          </p:cNvPr>
          <p:cNvCxnSpPr>
            <a:cxnSpLocks/>
            <a:stCxn id="193" idx="2"/>
            <a:endCxn id="27" idx="6"/>
          </p:cNvCxnSpPr>
          <p:nvPr/>
        </p:nvCxnSpPr>
        <p:spPr>
          <a:xfrm flipH="1">
            <a:off x="8405012" y="3417149"/>
            <a:ext cx="909907" cy="1185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99A1596A-D54E-543C-4957-ACEC0E998CC3}"/>
              </a:ext>
            </a:extLst>
          </p:cNvPr>
          <p:cNvSpPr txBox="1"/>
          <p:nvPr/>
        </p:nvSpPr>
        <p:spPr>
          <a:xfrm>
            <a:off x="1522066" y="4047532"/>
            <a:ext cx="1127232" cy="769441"/>
          </a:xfrm>
          <a:prstGeom prst="rect">
            <a:avLst/>
          </a:prstGeom>
          <a:noFill/>
        </p:spPr>
        <p:txBody>
          <a:bodyPr wrap="none" rtlCol="0">
            <a:spAutoFit/>
          </a:bodyPr>
          <a:lstStyle/>
          <a:p>
            <a:r>
              <a:rPr lang="en-US" sz="4400" dirty="0"/>
              <a:t>the </a:t>
            </a:r>
            <a:endParaRPr lang="en-GB" sz="4400" dirty="0"/>
          </a:p>
        </p:txBody>
      </p:sp>
      <p:sp>
        <p:nvSpPr>
          <p:cNvPr id="197" name="TextBox 196">
            <a:extLst>
              <a:ext uri="{FF2B5EF4-FFF2-40B4-BE49-F238E27FC236}">
                <a16:creationId xmlns:a16="http://schemas.microsoft.com/office/drawing/2014/main" id="{D123C765-D7C5-D1F7-68FC-70EB11582718}"/>
              </a:ext>
            </a:extLst>
          </p:cNvPr>
          <p:cNvSpPr txBox="1"/>
          <p:nvPr/>
        </p:nvSpPr>
        <p:spPr>
          <a:xfrm>
            <a:off x="3035755" y="4047532"/>
            <a:ext cx="1095172" cy="769441"/>
          </a:xfrm>
          <a:prstGeom prst="rect">
            <a:avLst/>
          </a:prstGeom>
          <a:noFill/>
        </p:spPr>
        <p:txBody>
          <a:bodyPr wrap="none" rtlCol="0">
            <a:spAutoFit/>
          </a:bodyPr>
          <a:lstStyle/>
          <a:p>
            <a:r>
              <a:rPr lang="en-US" sz="4400" dirty="0"/>
              <a:t>cat </a:t>
            </a:r>
            <a:endParaRPr lang="en-GB" sz="4400" dirty="0"/>
          </a:p>
        </p:txBody>
      </p:sp>
      <p:sp>
        <p:nvSpPr>
          <p:cNvPr id="198" name="TextBox 197">
            <a:extLst>
              <a:ext uri="{FF2B5EF4-FFF2-40B4-BE49-F238E27FC236}">
                <a16:creationId xmlns:a16="http://schemas.microsoft.com/office/drawing/2014/main" id="{0BA06915-CEFD-C9F3-E53E-2095B34376DA}"/>
              </a:ext>
            </a:extLst>
          </p:cNvPr>
          <p:cNvSpPr txBox="1"/>
          <p:nvPr/>
        </p:nvSpPr>
        <p:spPr>
          <a:xfrm>
            <a:off x="4499774" y="4028552"/>
            <a:ext cx="1095172" cy="769441"/>
          </a:xfrm>
          <a:prstGeom prst="rect">
            <a:avLst/>
          </a:prstGeom>
          <a:noFill/>
        </p:spPr>
        <p:txBody>
          <a:bodyPr wrap="none" rtlCol="0">
            <a:spAutoFit/>
          </a:bodyPr>
          <a:lstStyle/>
          <a:p>
            <a:r>
              <a:rPr lang="en-US" sz="4400" dirty="0"/>
              <a:t>sat </a:t>
            </a:r>
            <a:endParaRPr lang="en-GB" sz="4400" dirty="0"/>
          </a:p>
        </p:txBody>
      </p:sp>
      <p:sp>
        <p:nvSpPr>
          <p:cNvPr id="199" name="TextBox 198">
            <a:extLst>
              <a:ext uri="{FF2B5EF4-FFF2-40B4-BE49-F238E27FC236}">
                <a16:creationId xmlns:a16="http://schemas.microsoft.com/office/drawing/2014/main" id="{F8E2DD06-BC42-5D85-EEA0-F2773953F093}"/>
              </a:ext>
            </a:extLst>
          </p:cNvPr>
          <p:cNvSpPr txBox="1"/>
          <p:nvPr/>
        </p:nvSpPr>
        <p:spPr>
          <a:xfrm>
            <a:off x="6112453" y="4022240"/>
            <a:ext cx="341760" cy="769441"/>
          </a:xfrm>
          <a:prstGeom prst="rect">
            <a:avLst/>
          </a:prstGeom>
          <a:noFill/>
        </p:spPr>
        <p:txBody>
          <a:bodyPr wrap="none" rtlCol="0">
            <a:spAutoFit/>
          </a:bodyPr>
          <a:lstStyle/>
          <a:p>
            <a:r>
              <a:rPr lang="en-US" sz="4400" dirty="0"/>
              <a:t> </a:t>
            </a:r>
            <a:endParaRPr lang="en-GB" sz="4400" dirty="0"/>
          </a:p>
        </p:txBody>
      </p:sp>
      <p:sp>
        <p:nvSpPr>
          <p:cNvPr id="200" name="TextBox 199">
            <a:extLst>
              <a:ext uri="{FF2B5EF4-FFF2-40B4-BE49-F238E27FC236}">
                <a16:creationId xmlns:a16="http://schemas.microsoft.com/office/drawing/2014/main" id="{A1A3D1B6-8D52-A6CA-FE47-39472C31DAA0}"/>
              </a:ext>
            </a:extLst>
          </p:cNvPr>
          <p:cNvSpPr txBox="1"/>
          <p:nvPr/>
        </p:nvSpPr>
        <p:spPr>
          <a:xfrm>
            <a:off x="7712896" y="4022239"/>
            <a:ext cx="1127232" cy="769441"/>
          </a:xfrm>
          <a:prstGeom prst="rect">
            <a:avLst/>
          </a:prstGeom>
          <a:noFill/>
        </p:spPr>
        <p:txBody>
          <a:bodyPr wrap="none" rtlCol="0">
            <a:spAutoFit/>
          </a:bodyPr>
          <a:lstStyle/>
          <a:p>
            <a:r>
              <a:rPr lang="en-US" sz="4400" dirty="0"/>
              <a:t>the </a:t>
            </a:r>
            <a:endParaRPr lang="en-GB" sz="4400" dirty="0"/>
          </a:p>
        </p:txBody>
      </p:sp>
      <p:sp>
        <p:nvSpPr>
          <p:cNvPr id="201" name="TextBox 200">
            <a:extLst>
              <a:ext uri="{FF2B5EF4-FFF2-40B4-BE49-F238E27FC236}">
                <a16:creationId xmlns:a16="http://schemas.microsoft.com/office/drawing/2014/main" id="{A15B2FC8-0F4F-0B16-1E99-9D04AA9B3E56}"/>
              </a:ext>
            </a:extLst>
          </p:cNvPr>
          <p:cNvSpPr txBox="1"/>
          <p:nvPr/>
        </p:nvSpPr>
        <p:spPr>
          <a:xfrm>
            <a:off x="9200540" y="4018113"/>
            <a:ext cx="1282723" cy="769441"/>
          </a:xfrm>
          <a:prstGeom prst="rect">
            <a:avLst/>
          </a:prstGeom>
          <a:noFill/>
        </p:spPr>
        <p:txBody>
          <a:bodyPr wrap="none" rtlCol="0">
            <a:spAutoFit/>
          </a:bodyPr>
          <a:lstStyle/>
          <a:p>
            <a:r>
              <a:rPr lang="en-US" sz="4400" dirty="0"/>
              <a:t>mat </a:t>
            </a:r>
            <a:endParaRPr lang="en-GB" sz="4400" dirty="0"/>
          </a:p>
        </p:txBody>
      </p:sp>
      <p:sp>
        <p:nvSpPr>
          <p:cNvPr id="2" name="TextBox 1">
            <a:extLst>
              <a:ext uri="{FF2B5EF4-FFF2-40B4-BE49-F238E27FC236}">
                <a16:creationId xmlns:a16="http://schemas.microsoft.com/office/drawing/2014/main" id="{148A222C-807D-DD7C-7D32-3C5CFAC72EA8}"/>
              </a:ext>
            </a:extLst>
          </p:cNvPr>
          <p:cNvSpPr txBox="1"/>
          <p:nvPr/>
        </p:nvSpPr>
        <p:spPr>
          <a:xfrm>
            <a:off x="6283333" y="2946109"/>
            <a:ext cx="612668" cy="1015663"/>
          </a:xfrm>
          <a:prstGeom prst="rect">
            <a:avLst/>
          </a:prstGeom>
          <a:solidFill>
            <a:schemeClr val="bg1"/>
          </a:solidFill>
        </p:spPr>
        <p:txBody>
          <a:bodyPr wrap="none" rtlCol="0">
            <a:spAutoFit/>
          </a:bodyPr>
          <a:lstStyle/>
          <a:p>
            <a:r>
              <a:rPr lang="en-US" sz="6000" dirty="0"/>
              <a:t>?</a:t>
            </a:r>
            <a:endParaRPr lang="en-GB" sz="6000" dirty="0"/>
          </a:p>
        </p:txBody>
      </p:sp>
      <p:sp>
        <p:nvSpPr>
          <p:cNvPr id="3" name="TextBox 2">
            <a:extLst>
              <a:ext uri="{FF2B5EF4-FFF2-40B4-BE49-F238E27FC236}">
                <a16:creationId xmlns:a16="http://schemas.microsoft.com/office/drawing/2014/main" id="{7C81B478-C288-7CCB-D90A-3F4225C3514A}"/>
              </a:ext>
            </a:extLst>
          </p:cNvPr>
          <p:cNvSpPr txBox="1"/>
          <p:nvPr/>
        </p:nvSpPr>
        <p:spPr>
          <a:xfrm>
            <a:off x="1896283" y="618561"/>
            <a:ext cx="8399433" cy="1446550"/>
          </a:xfrm>
          <a:prstGeom prst="rect">
            <a:avLst/>
          </a:prstGeom>
          <a:noFill/>
        </p:spPr>
        <p:txBody>
          <a:bodyPr wrap="square">
            <a:spAutoFit/>
          </a:bodyPr>
          <a:lstStyle/>
          <a:p>
            <a:pPr algn="ctr"/>
            <a:r>
              <a:rPr lang="en-US" sz="4400" b="1" dirty="0"/>
              <a:t>Language models trained to guess next node in graph</a:t>
            </a:r>
            <a:endParaRPr lang="en-GB" sz="4400" dirty="0"/>
          </a:p>
        </p:txBody>
      </p:sp>
    </p:spTree>
    <p:extLst>
      <p:ext uri="{BB962C8B-B14F-4D97-AF65-F5344CB8AC3E}">
        <p14:creationId xmlns:p14="http://schemas.microsoft.com/office/powerpoint/2010/main" val="227412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BDEC83C-F003-E08F-8555-2299235FFF92}"/>
              </a:ext>
            </a:extLst>
          </p:cNvPr>
          <p:cNvSpPr/>
          <p:nvPr/>
        </p:nvSpPr>
        <p:spPr>
          <a:xfrm rot="1025341">
            <a:off x="751772" y="3384379"/>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FC4546B-10CB-BAF3-60B6-BB2DDD8C0356}"/>
              </a:ext>
            </a:extLst>
          </p:cNvPr>
          <p:cNvSpPr/>
          <p:nvPr/>
        </p:nvSpPr>
        <p:spPr>
          <a:xfrm rot="260335">
            <a:off x="1849413" y="4740861"/>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E74A880-9094-AA1B-48A7-C2DDB81D2CEA}"/>
              </a:ext>
            </a:extLst>
          </p:cNvPr>
          <p:cNvSpPr/>
          <p:nvPr/>
        </p:nvSpPr>
        <p:spPr>
          <a:xfrm rot="20993144">
            <a:off x="3178851" y="3683970"/>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E9D1198-099F-CE8F-DB79-42258FE29BE6}"/>
              </a:ext>
            </a:extLst>
          </p:cNvPr>
          <p:cNvSpPr/>
          <p:nvPr/>
        </p:nvSpPr>
        <p:spPr>
          <a:xfrm rot="260335">
            <a:off x="2008466" y="2787646"/>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4C007207-2425-1B2E-8A2D-4624E7E6C0D1}"/>
              </a:ext>
            </a:extLst>
          </p:cNvPr>
          <p:cNvCxnSpPr>
            <a:cxnSpLocks/>
            <a:stCxn id="4" idx="7"/>
            <a:endCxn id="7" idx="3"/>
          </p:cNvCxnSpPr>
          <p:nvPr/>
        </p:nvCxnSpPr>
        <p:spPr>
          <a:xfrm flipV="1">
            <a:off x="1403633" y="3359190"/>
            <a:ext cx="688379" cy="209257"/>
          </a:xfrm>
          <a:prstGeom prst="straightConnector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06A439-A75D-B8A6-9BAF-D8031066BBE8}"/>
              </a:ext>
            </a:extLst>
          </p:cNvPr>
          <p:cNvCxnSpPr>
            <a:cxnSpLocks/>
            <a:stCxn id="6" idx="1"/>
            <a:endCxn id="7" idx="5"/>
          </p:cNvCxnSpPr>
          <p:nvPr/>
        </p:nvCxnSpPr>
        <p:spPr>
          <a:xfrm flipH="1" flipV="1">
            <a:off x="2580010" y="3396216"/>
            <a:ext cx="661030" cy="43588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477F0F-3D05-7E2B-2B8C-41D02391748E}"/>
              </a:ext>
            </a:extLst>
          </p:cNvPr>
          <p:cNvCxnSpPr>
            <a:cxnSpLocks/>
            <a:stCxn id="5" idx="0"/>
            <a:endCxn id="7" idx="4"/>
          </p:cNvCxnSpPr>
          <p:nvPr/>
        </p:nvCxnSpPr>
        <p:spPr>
          <a:xfrm flipV="1">
            <a:off x="2221652" y="3478770"/>
            <a:ext cx="106691" cy="126308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9119131-AC30-5070-9BAF-29A52FE659F9}"/>
              </a:ext>
            </a:extLst>
          </p:cNvPr>
          <p:cNvSpPr/>
          <p:nvPr/>
        </p:nvSpPr>
        <p:spPr>
          <a:xfrm rot="16692652">
            <a:off x="3357242" y="1578016"/>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E0DA7DE6-44E8-2A68-01C9-809A4D40C001}"/>
              </a:ext>
            </a:extLst>
          </p:cNvPr>
          <p:cNvCxnSpPr>
            <a:cxnSpLocks/>
            <a:stCxn id="18" idx="1"/>
            <a:endCxn id="7" idx="7"/>
          </p:cNvCxnSpPr>
          <p:nvPr/>
        </p:nvCxnSpPr>
        <p:spPr>
          <a:xfrm flipH="1">
            <a:off x="2617036" y="2131318"/>
            <a:ext cx="809125" cy="77690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A3A231C-3EED-78C4-7B4F-383538D7EA5F}"/>
              </a:ext>
            </a:extLst>
          </p:cNvPr>
          <p:cNvSpPr/>
          <p:nvPr/>
        </p:nvSpPr>
        <p:spPr>
          <a:xfrm rot="19045926">
            <a:off x="4260176" y="3702895"/>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B56610A8-6E79-3B1F-D9AC-9719BC337F56}"/>
              </a:ext>
            </a:extLst>
          </p:cNvPr>
          <p:cNvCxnSpPr>
            <a:cxnSpLocks/>
            <a:stCxn id="25" idx="1"/>
            <a:endCxn id="6" idx="6"/>
          </p:cNvCxnSpPr>
          <p:nvPr/>
        </p:nvCxnSpPr>
        <p:spPr>
          <a:xfrm flipH="1" flipV="1">
            <a:off x="3865589" y="3969256"/>
            <a:ext cx="394899" cy="6501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6C71EB0-C486-2061-2C21-E4AB79298440}"/>
              </a:ext>
            </a:extLst>
          </p:cNvPr>
          <p:cNvSpPr/>
          <p:nvPr/>
        </p:nvSpPr>
        <p:spPr>
          <a:xfrm rot="224574">
            <a:off x="3749176" y="5156906"/>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441E410-C77F-9060-A7C1-E6D073C058E7}"/>
              </a:ext>
            </a:extLst>
          </p:cNvPr>
          <p:cNvCxnSpPr>
            <a:cxnSpLocks/>
            <a:stCxn id="27" idx="1"/>
            <a:endCxn id="6" idx="4"/>
          </p:cNvCxnSpPr>
          <p:nvPr/>
        </p:nvCxnSpPr>
        <p:spPr>
          <a:xfrm flipH="1" flipV="1">
            <a:off x="3585681" y="4370708"/>
            <a:ext cx="281349" cy="87210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5EE4901-4CC1-A247-5C9F-0472F6DBDF7B}"/>
              </a:ext>
            </a:extLst>
          </p:cNvPr>
          <p:cNvSpPr/>
          <p:nvPr/>
        </p:nvSpPr>
        <p:spPr>
          <a:xfrm rot="3369964">
            <a:off x="2777399" y="5273161"/>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A8EB14B8-2DF4-B233-A04F-E3DB56337806}"/>
              </a:ext>
            </a:extLst>
          </p:cNvPr>
          <p:cNvCxnSpPr>
            <a:cxnSpLocks/>
            <a:stCxn id="29" idx="1"/>
            <a:endCxn id="6" idx="3"/>
          </p:cNvCxnSpPr>
          <p:nvPr/>
        </p:nvCxnSpPr>
        <p:spPr>
          <a:xfrm flipV="1">
            <a:off x="3190472" y="4313897"/>
            <a:ext cx="136512" cy="96581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CA4D0DC8-CE70-9E32-4A89-517562AAF4B4}"/>
              </a:ext>
            </a:extLst>
          </p:cNvPr>
          <p:cNvSpPr/>
          <p:nvPr/>
        </p:nvSpPr>
        <p:spPr>
          <a:xfrm rot="2172653">
            <a:off x="3405407" y="2740779"/>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Connector 47">
            <a:extLst>
              <a:ext uri="{FF2B5EF4-FFF2-40B4-BE49-F238E27FC236}">
                <a16:creationId xmlns:a16="http://schemas.microsoft.com/office/drawing/2014/main" id="{6E90CA9C-3A64-2E47-4B80-6EC9FD783EAE}"/>
              </a:ext>
            </a:extLst>
          </p:cNvPr>
          <p:cNvCxnSpPr>
            <a:cxnSpLocks/>
            <a:stCxn id="47" idx="1"/>
            <a:endCxn id="18" idx="2"/>
          </p:cNvCxnSpPr>
          <p:nvPr/>
        </p:nvCxnSpPr>
        <p:spPr>
          <a:xfrm flipH="1" flipV="1">
            <a:off x="3653877" y="2266585"/>
            <a:ext cx="44711" cy="47825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F80724B-773A-328E-02CB-442BADA3C9E4}"/>
              </a:ext>
            </a:extLst>
          </p:cNvPr>
          <p:cNvSpPr/>
          <p:nvPr/>
        </p:nvSpPr>
        <p:spPr>
          <a:xfrm rot="21297528">
            <a:off x="4164709" y="2320092"/>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Connector 52">
            <a:extLst>
              <a:ext uri="{FF2B5EF4-FFF2-40B4-BE49-F238E27FC236}">
                <a16:creationId xmlns:a16="http://schemas.microsoft.com/office/drawing/2014/main" id="{69017209-1933-CCA8-F2E5-D5B888A716F0}"/>
              </a:ext>
            </a:extLst>
          </p:cNvPr>
          <p:cNvCxnSpPr>
            <a:cxnSpLocks/>
            <a:stCxn id="52" idx="1"/>
            <a:endCxn id="18" idx="3"/>
          </p:cNvCxnSpPr>
          <p:nvPr/>
        </p:nvCxnSpPr>
        <p:spPr>
          <a:xfrm flipH="1" flipV="1">
            <a:off x="3910544" y="2201213"/>
            <a:ext cx="334967" cy="24268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3A588A6-CF1B-D0F6-2501-A7D77CAC7727}"/>
              </a:ext>
            </a:extLst>
          </p:cNvPr>
          <p:cNvSpPr/>
          <p:nvPr/>
        </p:nvSpPr>
        <p:spPr>
          <a:xfrm rot="7769494">
            <a:off x="2074638" y="1528592"/>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CBD088CF-AC33-ECC4-85CD-740F90D1E4DF}"/>
              </a:ext>
            </a:extLst>
          </p:cNvPr>
          <p:cNvCxnSpPr>
            <a:cxnSpLocks/>
            <a:stCxn id="60" idx="1"/>
            <a:endCxn id="18" idx="0"/>
          </p:cNvCxnSpPr>
          <p:nvPr/>
        </p:nvCxnSpPr>
        <p:spPr>
          <a:xfrm>
            <a:off x="2765156" y="1841431"/>
            <a:ext cx="595633" cy="3322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7916B2C1-06D0-8D72-5CAC-40C62799F5C7}"/>
              </a:ext>
            </a:extLst>
          </p:cNvPr>
          <p:cNvSpPr/>
          <p:nvPr/>
        </p:nvSpPr>
        <p:spPr>
          <a:xfrm rot="9739313">
            <a:off x="2362734" y="670386"/>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Straight Connector 71">
            <a:extLst>
              <a:ext uri="{FF2B5EF4-FFF2-40B4-BE49-F238E27FC236}">
                <a16:creationId xmlns:a16="http://schemas.microsoft.com/office/drawing/2014/main" id="{3F29291A-26A5-9FC7-317E-F0F18AE54779}"/>
              </a:ext>
            </a:extLst>
          </p:cNvPr>
          <p:cNvCxnSpPr>
            <a:cxnSpLocks/>
            <a:stCxn id="71" idx="1"/>
            <a:endCxn id="18" idx="7"/>
          </p:cNvCxnSpPr>
          <p:nvPr/>
        </p:nvCxnSpPr>
        <p:spPr>
          <a:xfrm>
            <a:off x="3016245" y="1175281"/>
            <a:ext cx="479811" cy="47165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C9BC0BAE-5165-9A7F-DA2B-BECB1A32C052}"/>
              </a:ext>
            </a:extLst>
          </p:cNvPr>
          <p:cNvSpPr/>
          <p:nvPr/>
        </p:nvSpPr>
        <p:spPr>
          <a:xfrm rot="8347688">
            <a:off x="906399" y="1529582"/>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Connector 75">
            <a:extLst>
              <a:ext uri="{FF2B5EF4-FFF2-40B4-BE49-F238E27FC236}">
                <a16:creationId xmlns:a16="http://schemas.microsoft.com/office/drawing/2014/main" id="{E2D6A1F7-0249-34E9-513A-907BEBBC4BC9}"/>
              </a:ext>
            </a:extLst>
          </p:cNvPr>
          <p:cNvCxnSpPr>
            <a:cxnSpLocks/>
            <a:stCxn id="75" idx="1"/>
            <a:endCxn id="60" idx="5"/>
          </p:cNvCxnSpPr>
          <p:nvPr/>
        </p:nvCxnSpPr>
        <p:spPr>
          <a:xfrm>
            <a:off x="1597617" y="1900552"/>
            <a:ext cx="478619" cy="731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46EFDDD4-429C-6EC8-894A-EDBF05683F55}"/>
              </a:ext>
            </a:extLst>
          </p:cNvPr>
          <p:cNvSpPr/>
          <p:nvPr/>
        </p:nvSpPr>
        <p:spPr>
          <a:xfrm rot="10411323">
            <a:off x="1107944" y="627949"/>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1" name="Straight Connector 80">
            <a:extLst>
              <a:ext uri="{FF2B5EF4-FFF2-40B4-BE49-F238E27FC236}">
                <a16:creationId xmlns:a16="http://schemas.microsoft.com/office/drawing/2014/main" id="{41B9AD8B-B2AF-0B73-B8F1-E73986534A52}"/>
              </a:ext>
            </a:extLst>
          </p:cNvPr>
          <p:cNvCxnSpPr>
            <a:cxnSpLocks/>
            <a:stCxn id="80" idx="1"/>
            <a:endCxn id="60" idx="4"/>
          </p:cNvCxnSpPr>
          <p:nvPr/>
        </p:nvCxnSpPr>
        <p:spPr>
          <a:xfrm>
            <a:off x="1724747" y="1189537"/>
            <a:ext cx="428890" cy="46503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9A8CEDC-0F42-5918-BDF4-AEDB414277F7}"/>
              </a:ext>
            </a:extLst>
          </p:cNvPr>
          <p:cNvSpPr txBox="1"/>
          <p:nvPr/>
        </p:nvSpPr>
        <p:spPr>
          <a:xfrm>
            <a:off x="6370991" y="2093008"/>
            <a:ext cx="5348155" cy="2123658"/>
          </a:xfrm>
          <a:prstGeom prst="rect">
            <a:avLst/>
          </a:prstGeom>
          <a:noFill/>
        </p:spPr>
        <p:txBody>
          <a:bodyPr wrap="square">
            <a:spAutoFit/>
          </a:bodyPr>
          <a:lstStyle/>
          <a:p>
            <a:pPr algn="ctr"/>
            <a:r>
              <a:rPr lang="en-US" sz="4400" b="1" dirty="0"/>
              <a:t>Questions are partially observed graphs</a:t>
            </a:r>
            <a:endParaRPr lang="en-GB" sz="4400" dirty="0"/>
          </a:p>
        </p:txBody>
      </p:sp>
    </p:spTree>
    <p:extLst>
      <p:ext uri="{BB962C8B-B14F-4D97-AF65-F5344CB8AC3E}">
        <p14:creationId xmlns:p14="http://schemas.microsoft.com/office/powerpoint/2010/main" val="2423770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BDEC83C-F003-E08F-8555-2299235FFF92}"/>
              </a:ext>
            </a:extLst>
          </p:cNvPr>
          <p:cNvSpPr/>
          <p:nvPr/>
        </p:nvSpPr>
        <p:spPr>
          <a:xfrm rot="1025341">
            <a:off x="751772" y="3384379"/>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9FC4546B-10CB-BAF3-60B6-BB2DDD8C0356}"/>
              </a:ext>
            </a:extLst>
          </p:cNvPr>
          <p:cNvSpPr/>
          <p:nvPr/>
        </p:nvSpPr>
        <p:spPr>
          <a:xfrm rot="260335">
            <a:off x="1849413" y="4740861"/>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E74A880-9094-AA1B-48A7-C2DDB81D2CEA}"/>
              </a:ext>
            </a:extLst>
          </p:cNvPr>
          <p:cNvSpPr/>
          <p:nvPr/>
        </p:nvSpPr>
        <p:spPr>
          <a:xfrm rot="20993144">
            <a:off x="3178851" y="3683970"/>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BE9D1198-099F-CE8F-DB79-42258FE29BE6}"/>
              </a:ext>
            </a:extLst>
          </p:cNvPr>
          <p:cNvSpPr/>
          <p:nvPr/>
        </p:nvSpPr>
        <p:spPr>
          <a:xfrm rot="260335">
            <a:off x="2008466" y="2787646"/>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4C007207-2425-1B2E-8A2D-4624E7E6C0D1}"/>
              </a:ext>
            </a:extLst>
          </p:cNvPr>
          <p:cNvCxnSpPr>
            <a:cxnSpLocks/>
            <a:stCxn id="4" idx="7"/>
            <a:endCxn id="7" idx="3"/>
          </p:cNvCxnSpPr>
          <p:nvPr/>
        </p:nvCxnSpPr>
        <p:spPr>
          <a:xfrm flipV="1">
            <a:off x="1403633" y="3359190"/>
            <a:ext cx="688379" cy="209257"/>
          </a:xfrm>
          <a:prstGeom prst="straightConnector1">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06A439-A75D-B8A6-9BAF-D8031066BBE8}"/>
              </a:ext>
            </a:extLst>
          </p:cNvPr>
          <p:cNvCxnSpPr>
            <a:cxnSpLocks/>
            <a:stCxn id="6" idx="1"/>
            <a:endCxn id="7" idx="5"/>
          </p:cNvCxnSpPr>
          <p:nvPr/>
        </p:nvCxnSpPr>
        <p:spPr>
          <a:xfrm flipH="1" flipV="1">
            <a:off x="2580010" y="3396216"/>
            <a:ext cx="661030" cy="43588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477F0F-3D05-7E2B-2B8C-41D02391748E}"/>
              </a:ext>
            </a:extLst>
          </p:cNvPr>
          <p:cNvCxnSpPr>
            <a:cxnSpLocks/>
            <a:stCxn id="5" idx="0"/>
            <a:endCxn id="7" idx="4"/>
          </p:cNvCxnSpPr>
          <p:nvPr/>
        </p:nvCxnSpPr>
        <p:spPr>
          <a:xfrm flipV="1">
            <a:off x="2221652" y="3478770"/>
            <a:ext cx="106691" cy="126308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9119131-AC30-5070-9BAF-29A52FE659F9}"/>
              </a:ext>
            </a:extLst>
          </p:cNvPr>
          <p:cNvSpPr/>
          <p:nvPr/>
        </p:nvSpPr>
        <p:spPr>
          <a:xfrm rot="16692652">
            <a:off x="3357242" y="1578016"/>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Straight Connector 18">
            <a:extLst>
              <a:ext uri="{FF2B5EF4-FFF2-40B4-BE49-F238E27FC236}">
                <a16:creationId xmlns:a16="http://schemas.microsoft.com/office/drawing/2014/main" id="{E0DA7DE6-44E8-2A68-01C9-809A4D40C001}"/>
              </a:ext>
            </a:extLst>
          </p:cNvPr>
          <p:cNvCxnSpPr>
            <a:cxnSpLocks/>
            <a:stCxn id="18" idx="1"/>
            <a:endCxn id="7" idx="7"/>
          </p:cNvCxnSpPr>
          <p:nvPr/>
        </p:nvCxnSpPr>
        <p:spPr>
          <a:xfrm flipH="1">
            <a:off x="2617036" y="2131318"/>
            <a:ext cx="809125" cy="77690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A3A231C-3EED-78C4-7B4F-383538D7EA5F}"/>
              </a:ext>
            </a:extLst>
          </p:cNvPr>
          <p:cNvSpPr/>
          <p:nvPr/>
        </p:nvSpPr>
        <p:spPr>
          <a:xfrm rot="19045926">
            <a:off x="4260176" y="3702895"/>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Connector 25">
            <a:extLst>
              <a:ext uri="{FF2B5EF4-FFF2-40B4-BE49-F238E27FC236}">
                <a16:creationId xmlns:a16="http://schemas.microsoft.com/office/drawing/2014/main" id="{B56610A8-6E79-3B1F-D9AC-9719BC337F56}"/>
              </a:ext>
            </a:extLst>
          </p:cNvPr>
          <p:cNvCxnSpPr>
            <a:cxnSpLocks/>
            <a:stCxn id="25" idx="1"/>
            <a:endCxn id="6" idx="6"/>
          </p:cNvCxnSpPr>
          <p:nvPr/>
        </p:nvCxnSpPr>
        <p:spPr>
          <a:xfrm flipH="1" flipV="1">
            <a:off x="3865589" y="3969256"/>
            <a:ext cx="394899" cy="6501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6C71EB0-C486-2061-2C21-E4AB79298440}"/>
              </a:ext>
            </a:extLst>
          </p:cNvPr>
          <p:cNvSpPr/>
          <p:nvPr/>
        </p:nvSpPr>
        <p:spPr>
          <a:xfrm rot="224574">
            <a:off x="3749176" y="5156906"/>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441E410-C77F-9060-A7C1-E6D073C058E7}"/>
              </a:ext>
            </a:extLst>
          </p:cNvPr>
          <p:cNvCxnSpPr>
            <a:cxnSpLocks/>
            <a:stCxn id="27" idx="1"/>
            <a:endCxn id="6" idx="4"/>
          </p:cNvCxnSpPr>
          <p:nvPr/>
        </p:nvCxnSpPr>
        <p:spPr>
          <a:xfrm flipH="1" flipV="1">
            <a:off x="3585681" y="4370708"/>
            <a:ext cx="281349" cy="87210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05EE4901-4CC1-A247-5C9F-0472F6DBDF7B}"/>
              </a:ext>
            </a:extLst>
          </p:cNvPr>
          <p:cNvSpPr/>
          <p:nvPr/>
        </p:nvSpPr>
        <p:spPr>
          <a:xfrm rot="3369964">
            <a:off x="2777399" y="5273161"/>
            <a:ext cx="692116" cy="692116"/>
          </a:xfrm>
          <a:prstGeom prst="ellipse">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A8EB14B8-2DF4-B233-A04F-E3DB56337806}"/>
              </a:ext>
            </a:extLst>
          </p:cNvPr>
          <p:cNvCxnSpPr>
            <a:cxnSpLocks/>
            <a:stCxn id="29" idx="1"/>
            <a:endCxn id="6" idx="3"/>
          </p:cNvCxnSpPr>
          <p:nvPr/>
        </p:nvCxnSpPr>
        <p:spPr>
          <a:xfrm flipV="1">
            <a:off x="3190472" y="4313897"/>
            <a:ext cx="136512" cy="96581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CA4D0DC8-CE70-9E32-4A89-517562AAF4B4}"/>
              </a:ext>
            </a:extLst>
          </p:cNvPr>
          <p:cNvSpPr/>
          <p:nvPr/>
        </p:nvSpPr>
        <p:spPr>
          <a:xfrm rot="2172653">
            <a:off x="3405407" y="2740779"/>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8" name="Straight Connector 47">
            <a:extLst>
              <a:ext uri="{FF2B5EF4-FFF2-40B4-BE49-F238E27FC236}">
                <a16:creationId xmlns:a16="http://schemas.microsoft.com/office/drawing/2014/main" id="{6E90CA9C-3A64-2E47-4B80-6EC9FD783EAE}"/>
              </a:ext>
            </a:extLst>
          </p:cNvPr>
          <p:cNvCxnSpPr>
            <a:cxnSpLocks/>
            <a:stCxn id="47" idx="1"/>
            <a:endCxn id="18" idx="2"/>
          </p:cNvCxnSpPr>
          <p:nvPr/>
        </p:nvCxnSpPr>
        <p:spPr>
          <a:xfrm flipH="1" flipV="1">
            <a:off x="3653877" y="2266585"/>
            <a:ext cx="44711" cy="47825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F80724B-773A-328E-02CB-442BADA3C9E4}"/>
              </a:ext>
            </a:extLst>
          </p:cNvPr>
          <p:cNvSpPr/>
          <p:nvPr/>
        </p:nvSpPr>
        <p:spPr>
          <a:xfrm rot="21297528">
            <a:off x="4164709" y="2320092"/>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Straight Connector 52">
            <a:extLst>
              <a:ext uri="{FF2B5EF4-FFF2-40B4-BE49-F238E27FC236}">
                <a16:creationId xmlns:a16="http://schemas.microsoft.com/office/drawing/2014/main" id="{69017209-1933-CCA8-F2E5-D5B888A716F0}"/>
              </a:ext>
            </a:extLst>
          </p:cNvPr>
          <p:cNvCxnSpPr>
            <a:cxnSpLocks/>
            <a:stCxn id="52" idx="1"/>
            <a:endCxn id="18" idx="3"/>
          </p:cNvCxnSpPr>
          <p:nvPr/>
        </p:nvCxnSpPr>
        <p:spPr>
          <a:xfrm flipH="1" flipV="1">
            <a:off x="3910544" y="2201213"/>
            <a:ext cx="334967" cy="24268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3A588A6-CF1B-D0F6-2501-A7D77CAC7727}"/>
              </a:ext>
            </a:extLst>
          </p:cNvPr>
          <p:cNvSpPr/>
          <p:nvPr/>
        </p:nvSpPr>
        <p:spPr>
          <a:xfrm rot="7769494">
            <a:off x="2074638" y="1528592"/>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CBD088CF-AC33-ECC4-85CD-740F90D1E4DF}"/>
              </a:ext>
            </a:extLst>
          </p:cNvPr>
          <p:cNvCxnSpPr>
            <a:cxnSpLocks/>
            <a:stCxn id="60" idx="1"/>
            <a:endCxn id="18" idx="0"/>
          </p:cNvCxnSpPr>
          <p:nvPr/>
        </p:nvCxnSpPr>
        <p:spPr>
          <a:xfrm>
            <a:off x="2765156" y="1841431"/>
            <a:ext cx="595633" cy="3322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7916B2C1-06D0-8D72-5CAC-40C62799F5C7}"/>
              </a:ext>
            </a:extLst>
          </p:cNvPr>
          <p:cNvSpPr/>
          <p:nvPr/>
        </p:nvSpPr>
        <p:spPr>
          <a:xfrm rot="9739313">
            <a:off x="2362734" y="670386"/>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2" name="Straight Connector 71">
            <a:extLst>
              <a:ext uri="{FF2B5EF4-FFF2-40B4-BE49-F238E27FC236}">
                <a16:creationId xmlns:a16="http://schemas.microsoft.com/office/drawing/2014/main" id="{3F29291A-26A5-9FC7-317E-F0F18AE54779}"/>
              </a:ext>
            </a:extLst>
          </p:cNvPr>
          <p:cNvCxnSpPr>
            <a:cxnSpLocks/>
            <a:stCxn id="71" idx="1"/>
            <a:endCxn id="18" idx="7"/>
          </p:cNvCxnSpPr>
          <p:nvPr/>
        </p:nvCxnSpPr>
        <p:spPr>
          <a:xfrm>
            <a:off x="3016245" y="1175281"/>
            <a:ext cx="479811" cy="47165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C9BC0BAE-5165-9A7F-DA2B-BECB1A32C052}"/>
              </a:ext>
            </a:extLst>
          </p:cNvPr>
          <p:cNvSpPr/>
          <p:nvPr/>
        </p:nvSpPr>
        <p:spPr>
          <a:xfrm rot="8347688">
            <a:off x="906399" y="1529582"/>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6" name="Straight Connector 75">
            <a:extLst>
              <a:ext uri="{FF2B5EF4-FFF2-40B4-BE49-F238E27FC236}">
                <a16:creationId xmlns:a16="http://schemas.microsoft.com/office/drawing/2014/main" id="{E2D6A1F7-0249-34E9-513A-907BEBBC4BC9}"/>
              </a:ext>
            </a:extLst>
          </p:cNvPr>
          <p:cNvCxnSpPr>
            <a:cxnSpLocks/>
            <a:stCxn id="75" idx="1"/>
            <a:endCxn id="60" idx="5"/>
          </p:cNvCxnSpPr>
          <p:nvPr/>
        </p:nvCxnSpPr>
        <p:spPr>
          <a:xfrm>
            <a:off x="1597617" y="1900552"/>
            <a:ext cx="478619" cy="731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46EFDDD4-429C-6EC8-894A-EDBF05683F55}"/>
              </a:ext>
            </a:extLst>
          </p:cNvPr>
          <p:cNvSpPr/>
          <p:nvPr/>
        </p:nvSpPr>
        <p:spPr>
          <a:xfrm rot="10411323">
            <a:off x="1107944" y="627949"/>
            <a:ext cx="692116" cy="692116"/>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1" name="Straight Connector 80">
            <a:extLst>
              <a:ext uri="{FF2B5EF4-FFF2-40B4-BE49-F238E27FC236}">
                <a16:creationId xmlns:a16="http://schemas.microsoft.com/office/drawing/2014/main" id="{41B9AD8B-B2AF-0B73-B8F1-E73986534A52}"/>
              </a:ext>
            </a:extLst>
          </p:cNvPr>
          <p:cNvCxnSpPr>
            <a:cxnSpLocks/>
            <a:stCxn id="80" idx="1"/>
            <a:endCxn id="60" idx="4"/>
          </p:cNvCxnSpPr>
          <p:nvPr/>
        </p:nvCxnSpPr>
        <p:spPr>
          <a:xfrm>
            <a:off x="1724747" y="1189537"/>
            <a:ext cx="428890" cy="46503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318F1F1C-EE87-AAFA-4313-B4DD14321E0F}"/>
              </a:ext>
            </a:extLst>
          </p:cNvPr>
          <p:cNvSpPr/>
          <p:nvPr/>
        </p:nvSpPr>
        <p:spPr>
          <a:xfrm rot="18799427">
            <a:off x="4975268" y="5148666"/>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Connector 10">
            <a:extLst>
              <a:ext uri="{FF2B5EF4-FFF2-40B4-BE49-F238E27FC236}">
                <a16:creationId xmlns:a16="http://schemas.microsoft.com/office/drawing/2014/main" id="{B2E7AF6B-0290-4530-79CE-6D384836E634}"/>
              </a:ext>
            </a:extLst>
          </p:cNvPr>
          <p:cNvCxnSpPr>
            <a:cxnSpLocks/>
            <a:stCxn id="3" idx="1"/>
            <a:endCxn id="27" idx="6"/>
          </p:cNvCxnSpPr>
          <p:nvPr/>
        </p:nvCxnSpPr>
        <p:spPr>
          <a:xfrm flipH="1">
            <a:off x="4440554" y="5504847"/>
            <a:ext cx="534862" cy="2070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96DF8C1-0AAE-07A5-4DC1-4572E6F52B60}"/>
              </a:ext>
            </a:extLst>
          </p:cNvPr>
          <p:cNvSpPr/>
          <p:nvPr/>
        </p:nvSpPr>
        <p:spPr>
          <a:xfrm rot="15776161">
            <a:off x="5625369" y="4369612"/>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ED9CE36A-E913-9594-5CBE-B05B0ACF6E3A}"/>
              </a:ext>
            </a:extLst>
          </p:cNvPr>
          <p:cNvCxnSpPr>
            <a:cxnSpLocks/>
            <a:stCxn id="15" idx="1"/>
            <a:endCxn id="3" idx="6"/>
          </p:cNvCxnSpPr>
          <p:nvPr/>
        </p:nvCxnSpPr>
        <p:spPr>
          <a:xfrm flipH="1">
            <a:off x="5558763" y="4988605"/>
            <a:ext cx="199914" cy="25436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82B4530-AA49-9614-8B4D-DA35A4837127}"/>
              </a:ext>
            </a:extLst>
          </p:cNvPr>
          <p:cNvSpPr/>
          <p:nvPr/>
        </p:nvSpPr>
        <p:spPr>
          <a:xfrm rot="875795">
            <a:off x="5962046" y="5301238"/>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Connector 22">
            <a:extLst>
              <a:ext uri="{FF2B5EF4-FFF2-40B4-BE49-F238E27FC236}">
                <a16:creationId xmlns:a16="http://schemas.microsoft.com/office/drawing/2014/main" id="{39C5D856-346A-5BF4-3B50-6F5F1B571DA8}"/>
              </a:ext>
            </a:extLst>
          </p:cNvPr>
          <p:cNvCxnSpPr>
            <a:cxnSpLocks/>
            <a:stCxn id="22" idx="1"/>
            <a:endCxn id="15" idx="2"/>
          </p:cNvCxnSpPr>
          <p:nvPr/>
        </p:nvCxnSpPr>
        <p:spPr>
          <a:xfrm flipH="1" flipV="1">
            <a:off x="6013984" y="5059101"/>
            <a:ext cx="118985" cy="28972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CA4D8EFD-22D1-69BE-84E2-9225BD35A770}"/>
              </a:ext>
            </a:extLst>
          </p:cNvPr>
          <p:cNvSpPr/>
          <p:nvPr/>
        </p:nvSpPr>
        <p:spPr>
          <a:xfrm rot="14514339">
            <a:off x="5683184" y="3201098"/>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9CFC9881-92D3-20BA-0885-BE4AD22EF67D}"/>
              </a:ext>
            </a:extLst>
          </p:cNvPr>
          <p:cNvCxnSpPr>
            <a:cxnSpLocks/>
            <a:stCxn id="35" idx="1"/>
            <a:endCxn id="15" idx="6"/>
          </p:cNvCxnSpPr>
          <p:nvPr/>
        </p:nvCxnSpPr>
        <p:spPr>
          <a:xfrm>
            <a:off x="5928610" y="3878259"/>
            <a:ext cx="260" cy="49398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1949459-2077-E556-6C54-F2BD0DAB37A9}"/>
              </a:ext>
            </a:extLst>
          </p:cNvPr>
          <p:cNvCxnSpPr>
            <a:cxnSpLocks/>
            <a:stCxn id="35" idx="7"/>
            <a:endCxn id="52" idx="5"/>
          </p:cNvCxnSpPr>
          <p:nvPr/>
        </p:nvCxnSpPr>
        <p:spPr>
          <a:xfrm flipH="1" flipV="1">
            <a:off x="4776023" y="2888401"/>
            <a:ext cx="922116" cy="55812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7F0D43-C2DD-CCEF-95DA-3910B061676D}"/>
              </a:ext>
            </a:extLst>
          </p:cNvPr>
          <p:cNvSpPr/>
          <p:nvPr/>
        </p:nvSpPr>
        <p:spPr>
          <a:xfrm rot="15256351">
            <a:off x="6889643" y="4163919"/>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 name="Straight Connector 44">
            <a:extLst>
              <a:ext uri="{FF2B5EF4-FFF2-40B4-BE49-F238E27FC236}">
                <a16:creationId xmlns:a16="http://schemas.microsoft.com/office/drawing/2014/main" id="{07E90205-99AF-3BDF-96DA-AD1268EC9183}"/>
              </a:ext>
            </a:extLst>
          </p:cNvPr>
          <p:cNvCxnSpPr>
            <a:cxnSpLocks/>
            <a:stCxn id="44" idx="0"/>
            <a:endCxn id="15" idx="4"/>
          </p:cNvCxnSpPr>
          <p:nvPr/>
        </p:nvCxnSpPr>
        <p:spPr>
          <a:xfrm flipH="1">
            <a:off x="6314858" y="4603780"/>
            <a:ext cx="587741" cy="6933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A520D0A6-9025-5687-570E-177D2275A393}"/>
              </a:ext>
            </a:extLst>
          </p:cNvPr>
          <p:cNvSpPr/>
          <p:nvPr/>
        </p:nvSpPr>
        <p:spPr>
          <a:xfrm rot="18294222">
            <a:off x="7916468" y="3915794"/>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4" name="Straight Connector 53">
            <a:extLst>
              <a:ext uri="{FF2B5EF4-FFF2-40B4-BE49-F238E27FC236}">
                <a16:creationId xmlns:a16="http://schemas.microsoft.com/office/drawing/2014/main" id="{05143795-1908-4801-B9AA-C84BBEDAB9EB}"/>
              </a:ext>
            </a:extLst>
          </p:cNvPr>
          <p:cNvCxnSpPr>
            <a:cxnSpLocks/>
            <a:stCxn id="51" idx="1"/>
            <a:endCxn id="44" idx="4"/>
          </p:cNvCxnSpPr>
          <p:nvPr/>
        </p:nvCxnSpPr>
        <p:spPr>
          <a:xfrm flipH="1">
            <a:off x="7568803" y="4322517"/>
            <a:ext cx="353024" cy="9365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828185CB-BF27-0513-B40B-BE69AAB22D95}"/>
              </a:ext>
            </a:extLst>
          </p:cNvPr>
          <p:cNvSpPr/>
          <p:nvPr/>
        </p:nvSpPr>
        <p:spPr>
          <a:xfrm rot="20380996">
            <a:off x="8913257" y="4507753"/>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4" name="Straight Connector 73">
            <a:extLst>
              <a:ext uri="{FF2B5EF4-FFF2-40B4-BE49-F238E27FC236}">
                <a16:creationId xmlns:a16="http://schemas.microsoft.com/office/drawing/2014/main" id="{10B9615C-4F30-72D0-95D6-EC3FF6444818}"/>
              </a:ext>
            </a:extLst>
          </p:cNvPr>
          <p:cNvCxnSpPr>
            <a:cxnSpLocks/>
            <a:stCxn id="73" idx="1"/>
            <a:endCxn id="51" idx="4"/>
          </p:cNvCxnSpPr>
          <p:nvPr/>
        </p:nvCxnSpPr>
        <p:spPr>
          <a:xfrm flipH="1" flipV="1">
            <a:off x="8546333" y="4459866"/>
            <a:ext cx="398543" cy="24943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2351DB01-FF02-D51A-4C97-9D23C63D0430}"/>
              </a:ext>
            </a:extLst>
          </p:cNvPr>
          <p:cNvSpPr/>
          <p:nvPr/>
        </p:nvSpPr>
        <p:spPr>
          <a:xfrm rot="18530704">
            <a:off x="9600124" y="3614982"/>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a:extLst>
              <a:ext uri="{FF2B5EF4-FFF2-40B4-BE49-F238E27FC236}">
                <a16:creationId xmlns:a16="http://schemas.microsoft.com/office/drawing/2014/main" id="{208E207C-3C2C-07DA-4F06-B34A3E8235A2}"/>
              </a:ext>
            </a:extLst>
          </p:cNvPr>
          <p:cNvCxnSpPr>
            <a:cxnSpLocks/>
            <a:stCxn id="84" idx="1"/>
            <a:endCxn id="51" idx="5"/>
          </p:cNvCxnSpPr>
          <p:nvPr/>
        </p:nvCxnSpPr>
        <p:spPr>
          <a:xfrm flipH="1">
            <a:off x="8603225" y="3998143"/>
            <a:ext cx="998894" cy="203044"/>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171DD1D5-9F0B-766A-3856-76A9CB88CB5D}"/>
              </a:ext>
            </a:extLst>
          </p:cNvPr>
          <p:cNvSpPr/>
          <p:nvPr/>
        </p:nvSpPr>
        <p:spPr>
          <a:xfrm>
            <a:off x="10357274" y="4325046"/>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1" name="Straight Connector 90">
            <a:extLst>
              <a:ext uri="{FF2B5EF4-FFF2-40B4-BE49-F238E27FC236}">
                <a16:creationId xmlns:a16="http://schemas.microsoft.com/office/drawing/2014/main" id="{EB76F4D6-6780-5407-7AD1-188C6F1BA00E}"/>
              </a:ext>
            </a:extLst>
          </p:cNvPr>
          <p:cNvCxnSpPr>
            <a:cxnSpLocks/>
            <a:stCxn id="90" idx="1"/>
            <a:endCxn id="84" idx="4"/>
          </p:cNvCxnSpPr>
          <p:nvPr/>
        </p:nvCxnSpPr>
        <p:spPr>
          <a:xfrm flipH="1" flipV="1">
            <a:off x="10215707" y="4178093"/>
            <a:ext cx="242925" cy="24831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1C35860D-007D-E6EF-FEAF-73A2CB9F749C}"/>
              </a:ext>
            </a:extLst>
          </p:cNvPr>
          <p:cNvSpPr/>
          <p:nvPr/>
        </p:nvSpPr>
        <p:spPr>
          <a:xfrm rot="3757745">
            <a:off x="9869649" y="5179495"/>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6" name="Straight Connector 95">
            <a:extLst>
              <a:ext uri="{FF2B5EF4-FFF2-40B4-BE49-F238E27FC236}">
                <a16:creationId xmlns:a16="http://schemas.microsoft.com/office/drawing/2014/main" id="{F8CF59D4-4809-AC09-36C9-032F4919CA22}"/>
              </a:ext>
            </a:extLst>
          </p:cNvPr>
          <p:cNvCxnSpPr>
            <a:cxnSpLocks/>
            <a:stCxn id="95" idx="1"/>
            <a:endCxn id="90" idx="3"/>
          </p:cNvCxnSpPr>
          <p:nvPr/>
        </p:nvCxnSpPr>
        <p:spPr>
          <a:xfrm flipV="1">
            <a:off x="10320512" y="4915804"/>
            <a:ext cx="138120" cy="279943"/>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3C25F5C8-BDB3-6B4A-109D-B2DF5E69E834}"/>
              </a:ext>
            </a:extLst>
          </p:cNvPr>
          <p:cNvSpPr/>
          <p:nvPr/>
        </p:nvSpPr>
        <p:spPr>
          <a:xfrm rot="19623650">
            <a:off x="11379527" y="4412721"/>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1" name="Straight Connector 100">
            <a:extLst>
              <a:ext uri="{FF2B5EF4-FFF2-40B4-BE49-F238E27FC236}">
                <a16:creationId xmlns:a16="http://schemas.microsoft.com/office/drawing/2014/main" id="{74A9B87E-C3DE-8CB8-6CD5-1A0F8CAAC4D3}"/>
              </a:ext>
            </a:extLst>
          </p:cNvPr>
          <p:cNvCxnSpPr>
            <a:cxnSpLocks/>
            <a:stCxn id="100" idx="1"/>
            <a:endCxn id="90" idx="6"/>
          </p:cNvCxnSpPr>
          <p:nvPr/>
        </p:nvCxnSpPr>
        <p:spPr>
          <a:xfrm flipH="1" flipV="1">
            <a:off x="11049390" y="4671104"/>
            <a:ext cx="337776" cy="1536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158CF35-FA28-D9DD-E857-4F79AF2AB7CD}"/>
              </a:ext>
            </a:extLst>
          </p:cNvPr>
          <p:cNvSpPr txBox="1"/>
          <p:nvPr/>
        </p:nvSpPr>
        <p:spPr>
          <a:xfrm>
            <a:off x="6207873" y="313737"/>
            <a:ext cx="5615999" cy="2800767"/>
          </a:xfrm>
          <a:prstGeom prst="rect">
            <a:avLst/>
          </a:prstGeom>
          <a:noFill/>
        </p:spPr>
        <p:txBody>
          <a:bodyPr wrap="square">
            <a:spAutoFit/>
          </a:bodyPr>
          <a:lstStyle/>
          <a:p>
            <a:pPr algn="ctr"/>
            <a:r>
              <a:rPr lang="en-US" sz="4400" b="1" dirty="0"/>
              <a:t>the questions is part of the context and used to guess the next node</a:t>
            </a:r>
            <a:endParaRPr lang="en-GB" sz="4400" dirty="0"/>
          </a:p>
        </p:txBody>
      </p:sp>
      <p:sp>
        <p:nvSpPr>
          <p:cNvPr id="13" name="Oval 12">
            <a:extLst>
              <a:ext uri="{FF2B5EF4-FFF2-40B4-BE49-F238E27FC236}">
                <a16:creationId xmlns:a16="http://schemas.microsoft.com/office/drawing/2014/main" id="{3C31C258-D174-4241-BFB9-224207B74202}"/>
              </a:ext>
            </a:extLst>
          </p:cNvPr>
          <p:cNvSpPr/>
          <p:nvPr/>
        </p:nvSpPr>
        <p:spPr>
          <a:xfrm rot="21297528">
            <a:off x="4158593" y="2320443"/>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346E761-F87D-BE44-A62D-81901EE9194C}"/>
              </a:ext>
            </a:extLst>
          </p:cNvPr>
          <p:cNvSpPr/>
          <p:nvPr/>
        </p:nvSpPr>
        <p:spPr>
          <a:xfrm rot="21297528">
            <a:off x="3352529" y="1579873"/>
            <a:ext cx="692116" cy="692116"/>
          </a:xfrm>
          <a:prstGeom prst="ellipse">
            <a:avLst/>
          </a:prstGeom>
          <a:solidFill>
            <a:schemeClr val="accent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1253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fade">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par>
                                <p:cTn id="68" presetID="10" presetClass="entr" presetSubtype="0" fill="hold"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fade">
                                      <p:cBhvr>
                                        <p:cTn id="70" dur="500"/>
                                        <p:tgtEl>
                                          <p:spTgt spid="8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fade">
                                      <p:cBhvr>
                                        <p:cTn id="73" dur="500"/>
                                        <p:tgtEl>
                                          <p:spTgt spid="8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animEffect transition="in" filter="fade">
                                      <p:cBhvr>
                                        <p:cTn id="81" dur="500"/>
                                        <p:tgtEl>
                                          <p:spTgt spid="9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fade">
                                      <p:cBhvr>
                                        <p:cTn id="89" dur="500"/>
                                        <p:tgtEl>
                                          <p:spTgt spid="95"/>
                                        </p:tgtEl>
                                      </p:cBhvr>
                                    </p:animEffect>
                                  </p:childTnLst>
                                </p:cTn>
                              </p:par>
                              <p:par>
                                <p:cTn id="90" presetID="10" presetClass="entr" presetSubtype="0" fill="hold" nodeType="with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fade">
                                      <p:cBhvr>
                                        <p:cTn id="92" dur="500"/>
                                        <p:tgtEl>
                                          <p:spTgt spid="10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0"/>
                                        </p:tgtEl>
                                        <p:attrNameLst>
                                          <p:attrName>style.visibility</p:attrName>
                                        </p:attrNameLst>
                                      </p:cBhvr>
                                      <p:to>
                                        <p:strVal val="visible"/>
                                      </p:to>
                                    </p:set>
                                    <p:animEffect transition="in" filter="fade">
                                      <p:cBhvr>
                                        <p:cTn id="9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2" grpId="0" animBg="1"/>
      <p:bldP spid="35" grpId="0" animBg="1"/>
      <p:bldP spid="44" grpId="0" animBg="1"/>
      <p:bldP spid="51" grpId="0" animBg="1"/>
      <p:bldP spid="73" grpId="0" animBg="1"/>
      <p:bldP spid="84" grpId="0" animBg="1"/>
      <p:bldP spid="90" grpId="0" animBg="1"/>
      <p:bldP spid="95" grpId="0" animBg="1"/>
      <p:bldP spid="100" grpId="0" animBg="1"/>
      <p:bldP spid="13" grpId="0" animBg="1"/>
      <p:bldP spid="14"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31868</TotalTime>
  <Words>1038</Words>
  <Application>Microsoft Office PowerPoint</Application>
  <PresentationFormat>Widescreen</PresentationFormat>
  <Paragraphs>106</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driver</dc:creator>
  <cp:lastModifiedBy>sean driver</cp:lastModifiedBy>
  <cp:revision>203</cp:revision>
  <dcterms:modified xsi:type="dcterms:W3CDTF">2023-06-02T03:12:14Z</dcterms:modified>
</cp:coreProperties>
</file>